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0287000" cy="7239000"/>
  <p:notesSz cx="6858000" cy="994727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066CC"/>
    <a:srgbClr val="000099"/>
    <a:srgbClr val="EAEAEA"/>
    <a:srgbClr val="DDDDDD"/>
    <a:srgbClr val="66FFFF"/>
    <a:srgbClr val="00FF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474" y="67"/>
      </p:cViewPr>
      <p:guideLst>
        <p:guide orient="horz" pos="228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5875" y="1184275"/>
            <a:ext cx="7715250" cy="25209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85875" y="3802063"/>
            <a:ext cx="7715250" cy="17478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CD91D-657A-4BBE-8811-30B59CEF0B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4AFC4-CDD6-4554-BE54-43E426769B7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29488" y="642938"/>
            <a:ext cx="2185987" cy="57912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71525" y="642938"/>
            <a:ext cx="6405563" cy="5791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8F770-394D-4EF7-B41B-1205E99E51F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6DE6-6D02-4D0C-BF17-C5928C52277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1675" y="1804988"/>
            <a:ext cx="8872538" cy="30114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1675" y="4845050"/>
            <a:ext cx="8872538" cy="15827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59E15-1F04-4474-AE78-F3371610F80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71525" y="2090738"/>
            <a:ext cx="4295775" cy="4343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19700" y="2090738"/>
            <a:ext cx="4295775" cy="4343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DD94C-A90F-452D-BB0B-FC6DA7239D1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8025" y="385763"/>
            <a:ext cx="8872538" cy="1398587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8025" y="1774825"/>
            <a:ext cx="4352925" cy="869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08025" y="2644775"/>
            <a:ext cx="4352925" cy="3889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208588" y="1774825"/>
            <a:ext cx="4371975" cy="869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208588" y="2644775"/>
            <a:ext cx="4371975" cy="3889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9362A-70C3-43E4-94CA-B7459220838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02338-9F09-48FF-B194-5E24DB12683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6B291-D86F-47AB-A683-048A78A28A3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8025" y="482600"/>
            <a:ext cx="3317875" cy="16891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73563" y="1042988"/>
            <a:ext cx="5207000" cy="51435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08025" y="2171700"/>
            <a:ext cx="3317875" cy="4022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F403A-30AC-444C-A06B-9AE25953209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8025" y="482600"/>
            <a:ext cx="3317875" cy="16891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373563" y="1042988"/>
            <a:ext cx="5207000" cy="5143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08025" y="2171700"/>
            <a:ext cx="3317875" cy="4022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AF14C-8ABC-4AF0-B252-2800063A2E7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642938"/>
            <a:ext cx="874395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2090738"/>
            <a:ext cx="874395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596063"/>
            <a:ext cx="21431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596063"/>
            <a:ext cx="325755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596063"/>
            <a:ext cx="21431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E68EE95-F71C-4B5B-B5C0-AB81FD4F610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0" name="Rectangle 2"/>
          <p:cNvSpPr>
            <a:spLocks noChangeArrowheads="1"/>
          </p:cNvSpPr>
          <p:nvPr/>
        </p:nvSpPr>
        <p:spPr bwMode="auto">
          <a:xfrm>
            <a:off x="174625" y="163513"/>
            <a:ext cx="3547365" cy="691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altLang="it-IT" sz="2400"/>
          </a:p>
        </p:txBody>
      </p:sp>
      <p:sp>
        <p:nvSpPr>
          <p:cNvPr id="13341" name="AutoShape 7"/>
          <p:cNvSpPr>
            <a:spLocks noChangeArrowheads="1"/>
          </p:cNvSpPr>
          <p:nvPr/>
        </p:nvSpPr>
        <p:spPr bwMode="auto">
          <a:xfrm>
            <a:off x="547688" y="1735138"/>
            <a:ext cx="2571750" cy="1873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 altLang="it-IT" sz="15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342" name="Rectangle 12"/>
          <p:cNvSpPr>
            <a:spLocks noChangeArrowheads="1"/>
          </p:cNvSpPr>
          <p:nvPr/>
        </p:nvSpPr>
        <p:spPr bwMode="auto">
          <a:xfrm>
            <a:off x="7159625" y="163513"/>
            <a:ext cx="3063040" cy="691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altLang="it-IT" sz="2400"/>
          </a:p>
        </p:txBody>
      </p:sp>
      <p:sp>
        <p:nvSpPr>
          <p:cNvPr id="13343" name="AutoShape 19"/>
          <p:cNvSpPr>
            <a:spLocks noChangeArrowheads="1"/>
          </p:cNvSpPr>
          <p:nvPr/>
        </p:nvSpPr>
        <p:spPr bwMode="auto">
          <a:xfrm>
            <a:off x="258763" y="2932906"/>
            <a:ext cx="3551237" cy="356632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457200" indent="-457200" algn="ctr"/>
            <a:endParaRPr lang="it-IT" altLang="it-IT" sz="1000" b="1" i="1">
              <a:solidFill>
                <a:srgbClr val="3366FF"/>
              </a:solidFill>
              <a:latin typeface="Arial" charset="0"/>
            </a:endParaRPr>
          </a:p>
        </p:txBody>
      </p:sp>
      <p:sp>
        <p:nvSpPr>
          <p:cNvPr id="13344" name="Text Box 23"/>
          <p:cNvSpPr txBox="1">
            <a:spLocks noChangeArrowheads="1"/>
          </p:cNvSpPr>
          <p:nvPr/>
        </p:nvSpPr>
        <p:spPr bwMode="auto">
          <a:xfrm>
            <a:off x="6991350" y="911225"/>
            <a:ext cx="3086100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" indent="-95250" algn="just">
              <a:lnSpc>
                <a:spcPct val="80000"/>
              </a:lnSpc>
              <a:spcBef>
                <a:spcPct val="20000"/>
              </a:spcBef>
            </a:pPr>
            <a:endParaRPr lang="it-IT" altLang="it-IT" sz="11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3345" name="Rectangle 8"/>
          <p:cNvSpPr>
            <a:spLocks noChangeArrowheads="1"/>
          </p:cNvSpPr>
          <p:nvPr/>
        </p:nvSpPr>
        <p:spPr bwMode="auto">
          <a:xfrm>
            <a:off x="3794667" y="163513"/>
            <a:ext cx="3293521" cy="691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altLang="it-IT" sz="2400"/>
          </a:p>
        </p:txBody>
      </p:sp>
      <p:sp>
        <p:nvSpPr>
          <p:cNvPr id="13346" name="CasellaDiTesto 19"/>
          <p:cNvSpPr txBox="1">
            <a:spLocks noChangeArrowheads="1"/>
          </p:cNvSpPr>
          <p:nvPr/>
        </p:nvSpPr>
        <p:spPr bwMode="auto">
          <a:xfrm>
            <a:off x="212420" y="2735683"/>
            <a:ext cx="3436568" cy="410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indent="88900" algn="just">
              <a:lnSpc>
                <a:spcPts val="1400"/>
              </a:lnSpc>
            </a:pPr>
            <a:r>
              <a:rPr lang="it-IT" altLang="it-IT" sz="900" b="1" dirty="0">
                <a:latin typeface="Arial" charset="0"/>
                <a:cs typeface="Arial" charset="0"/>
              </a:rPr>
              <a:t>Presentazione</a:t>
            </a:r>
          </a:p>
          <a:p>
            <a:pPr indent="88900" algn="just">
              <a:lnSpc>
                <a:spcPts val="1400"/>
              </a:lnSpc>
              <a:spcBef>
                <a:spcPts val="300"/>
              </a:spcBef>
            </a:pPr>
            <a:r>
              <a:rPr lang="it-IT" altLang="it-IT" sz="900" dirty="0">
                <a:latin typeface="Arial" charset="0"/>
                <a:cs typeface="Arial" charset="0"/>
              </a:rPr>
              <a:t>     Scopo dell’intervento formativo è quello di illustrare le più recenti </a:t>
            </a:r>
            <a:r>
              <a:rPr lang="it-IT" altLang="it-IT" sz="900" b="1" dirty="0">
                <a:latin typeface="Arial" charset="0"/>
                <a:cs typeface="Arial" charset="0"/>
              </a:rPr>
              <a:t>novità tecniche e normative </a:t>
            </a:r>
            <a:r>
              <a:rPr lang="it-IT" altLang="it-IT" sz="900" dirty="0">
                <a:latin typeface="Arial" charset="0"/>
                <a:cs typeface="Arial" charset="0"/>
              </a:rPr>
              <a:t>per la manutenzione  ed i  rifacimenti di cabine elettriche MT/BT utente per migliorare le competenze e la professionalità del:</a:t>
            </a:r>
          </a:p>
          <a:p>
            <a:pPr indent="88900" algn="just">
              <a:lnSpc>
                <a:spcPts val="1400"/>
              </a:lnSpc>
              <a:spcBef>
                <a:spcPts val="0"/>
              </a:spcBef>
            </a:pPr>
            <a:r>
              <a:rPr lang="it-IT" altLang="it-IT" sz="900" dirty="0">
                <a:latin typeface="Arial" charset="0"/>
                <a:cs typeface="Arial" charset="0"/>
              </a:rPr>
              <a:t>                          </a:t>
            </a:r>
            <a:r>
              <a:rPr lang="it-IT" altLang="it-IT" sz="900" b="1" dirty="0">
                <a:latin typeface="Arial" charset="0"/>
                <a:cs typeface="Arial" charset="0"/>
              </a:rPr>
              <a:t>Manutentore di cabine MT/BT</a:t>
            </a:r>
          </a:p>
          <a:p>
            <a:pPr indent="88900" algn="just">
              <a:lnSpc>
                <a:spcPts val="1400"/>
              </a:lnSpc>
              <a:spcBef>
                <a:spcPts val="300"/>
              </a:spcBef>
            </a:pPr>
            <a:r>
              <a:rPr lang="it-IT" altLang="it-IT" sz="900" dirty="0">
                <a:latin typeface="Arial" charset="0"/>
                <a:cs typeface="Arial" charset="0"/>
              </a:rPr>
              <a:t>      Nella prima parte del corso saranno illustrate: la normativa CEI </a:t>
            </a:r>
            <a:r>
              <a:rPr lang="it-IT" altLang="it-IT" sz="900" dirty="0" smtClean="0">
                <a:latin typeface="Arial" charset="0"/>
                <a:cs typeface="Arial" charset="0"/>
              </a:rPr>
              <a:t>78-17, gli </a:t>
            </a:r>
            <a:r>
              <a:rPr lang="it-IT" altLang="it-IT" sz="900" dirty="0">
                <a:latin typeface="Arial" charset="0"/>
                <a:cs typeface="Arial" charset="0"/>
              </a:rPr>
              <a:t>interventi tipici di </a:t>
            </a:r>
            <a:r>
              <a:rPr lang="it-IT" altLang="it-IT" sz="900" dirty="0" smtClean="0">
                <a:latin typeface="Arial" charset="0"/>
                <a:cs typeface="Arial" charset="0"/>
              </a:rPr>
              <a:t>manutenzione  ordinaria e straordinaria, </a:t>
            </a:r>
            <a:r>
              <a:rPr lang="it-IT" altLang="it-IT" sz="900" dirty="0">
                <a:latin typeface="Arial" charset="0"/>
                <a:cs typeface="Arial" charset="0"/>
              </a:rPr>
              <a:t>le figure gestionali, i controlli e le verifiche del </a:t>
            </a:r>
            <a:r>
              <a:rPr lang="it-IT" altLang="it-IT" sz="900" dirty="0" smtClean="0">
                <a:latin typeface="Arial" charset="0"/>
                <a:cs typeface="Arial" charset="0"/>
              </a:rPr>
              <a:t>SPI </a:t>
            </a:r>
            <a:r>
              <a:rPr lang="it-IT" altLang="it-IT" sz="900" dirty="0">
                <a:latin typeface="Arial" charset="0"/>
                <a:cs typeface="Arial" charset="0"/>
              </a:rPr>
              <a:t>al fine di soddisfare i requisiti di sicurezza, funzionalità e continuità del servizio. delle cabine MT/BT  utente.</a:t>
            </a:r>
          </a:p>
          <a:p>
            <a:pPr indent="88900" algn="just">
              <a:lnSpc>
                <a:spcPts val="1400"/>
              </a:lnSpc>
              <a:spcBef>
                <a:spcPts val="300"/>
              </a:spcBef>
            </a:pPr>
            <a:r>
              <a:rPr lang="it-IT" altLang="it-IT" sz="900" dirty="0">
                <a:latin typeface="Arial" charset="0"/>
                <a:cs typeface="Arial" charset="0"/>
              </a:rPr>
              <a:t>     Nella seconda parte, saranno illustrati i criteri di scelta dei quadri di media tensione, alla luce della guida contenuta nella Norma EN 62271-200, e le conseguenze che le scelte progettuali possono avere sulla riduzione dei rischi e sulla affidabilità dell’impianto; senza tralasciare di ricordare la necessità di usare QMT SF6 free come previsto dal nuovo regolamento europeo 573/2024.  </a:t>
            </a:r>
          </a:p>
          <a:p>
            <a:pPr indent="88900" algn="just">
              <a:lnSpc>
                <a:spcPts val="1400"/>
              </a:lnSpc>
              <a:spcBef>
                <a:spcPts val="300"/>
              </a:spcBef>
            </a:pPr>
            <a:r>
              <a:rPr lang="it-IT" altLang="it-IT" sz="900" dirty="0">
                <a:latin typeface="Arial" charset="0"/>
                <a:cs typeface="Arial" charset="0"/>
              </a:rPr>
              <a:t>Al termine è previsto un breve test di verifica</a:t>
            </a:r>
            <a:r>
              <a:rPr lang="it-IT" altLang="it-IT" sz="900" dirty="0" smtClean="0">
                <a:latin typeface="Arial" charset="0"/>
                <a:cs typeface="Arial" charset="0"/>
              </a:rPr>
              <a:t>..</a:t>
            </a:r>
          </a:p>
          <a:p>
            <a:pPr indent="88900" algn="just">
              <a:lnSpc>
                <a:spcPts val="1400"/>
              </a:lnSpc>
              <a:spcBef>
                <a:spcPts val="300"/>
              </a:spcBef>
            </a:pPr>
            <a:r>
              <a:rPr lang="it-IT" altLang="it-IT" sz="900" dirty="0" smtClean="0">
                <a:latin typeface="Arial" charset="0"/>
                <a:cs typeface="Arial" charset="0"/>
              </a:rPr>
              <a:t>In collaborazione con:   </a:t>
            </a:r>
            <a:endParaRPr lang="it-IT" altLang="it-IT" sz="900" dirty="0">
              <a:latin typeface="Arial" charset="0"/>
              <a:cs typeface="Arial" charset="0"/>
            </a:endParaRPr>
          </a:p>
          <a:p>
            <a:pPr indent="88900" algn="just">
              <a:lnSpc>
                <a:spcPts val="1500"/>
              </a:lnSpc>
              <a:spcBef>
                <a:spcPts val="300"/>
              </a:spcBef>
            </a:pPr>
            <a:endParaRPr lang="it-IT" altLang="it-IT" sz="900" dirty="0">
              <a:latin typeface="Arial" charset="0"/>
              <a:cs typeface="Arial" charset="0"/>
            </a:endParaRPr>
          </a:p>
        </p:txBody>
      </p:sp>
      <p:sp>
        <p:nvSpPr>
          <p:cNvPr id="13347" name="AutoShape 21"/>
          <p:cNvSpPr>
            <a:spLocks noChangeArrowheads="1"/>
          </p:cNvSpPr>
          <p:nvPr/>
        </p:nvSpPr>
        <p:spPr bwMode="auto">
          <a:xfrm>
            <a:off x="4423420" y="3115444"/>
            <a:ext cx="1657350" cy="325437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>
                <a:solidFill>
                  <a:srgbClr val="003399"/>
                </a:solidFill>
                <a:latin typeface="Verdana" pitchFamily="34" charset="0"/>
              </a:rPr>
              <a:t>PROGRAMMA</a:t>
            </a:r>
            <a:r>
              <a:rPr lang="it-IT" altLang="it-IT" sz="1000" b="1">
                <a:solidFill>
                  <a:schemeClr val="accent2"/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13348" name="AutoShape 22"/>
          <p:cNvSpPr>
            <a:spLocks noChangeArrowheads="1"/>
          </p:cNvSpPr>
          <p:nvPr/>
        </p:nvSpPr>
        <p:spPr bwMode="auto">
          <a:xfrm>
            <a:off x="4495428" y="595164"/>
            <a:ext cx="1584325" cy="3222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>
                <a:solidFill>
                  <a:srgbClr val="003399"/>
                </a:solidFill>
                <a:latin typeface="Verdana" pitchFamily="34" charset="0"/>
              </a:rPr>
              <a:t>OBIETTIVI </a:t>
            </a:r>
          </a:p>
        </p:txBody>
      </p:sp>
      <p:sp>
        <p:nvSpPr>
          <p:cNvPr id="13349" name="Text Box 32"/>
          <p:cNvSpPr txBox="1">
            <a:spLocks noChangeArrowheads="1"/>
          </p:cNvSpPr>
          <p:nvPr/>
        </p:nvSpPr>
        <p:spPr bwMode="auto">
          <a:xfrm>
            <a:off x="7159625" y="955675"/>
            <a:ext cx="3096443" cy="198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3663" indent="-93663" algn="just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1000" dirty="0">
                <a:latin typeface="Arial" charset="0"/>
              </a:rPr>
              <a:t> Sede</a:t>
            </a:r>
            <a:r>
              <a:rPr lang="it-IT" altLang="it-IT" sz="1000" dirty="0" smtClean="0">
                <a:latin typeface="Arial" charset="0"/>
              </a:rPr>
              <a:t>: CONSORZIO POZZA DI FASSA </a:t>
            </a:r>
          </a:p>
          <a:p>
            <a:pPr algn="just">
              <a:spcBef>
                <a:spcPts val="300"/>
              </a:spcBef>
            </a:pPr>
            <a:r>
              <a:rPr lang="it-IT" altLang="it-IT" sz="1000" dirty="0" smtClean="0">
                <a:latin typeface="Arial" charset="0"/>
              </a:rPr>
              <a:t>    Strada de </a:t>
            </a:r>
            <a:r>
              <a:rPr lang="it-IT" altLang="it-IT" sz="1000" dirty="0" err="1" smtClean="0">
                <a:latin typeface="Arial" charset="0"/>
              </a:rPr>
              <a:t>Pucia</a:t>
            </a:r>
            <a:r>
              <a:rPr lang="it-IT" altLang="it-IT" sz="1000" dirty="0" smtClean="0">
                <a:latin typeface="Arial" charset="0"/>
              </a:rPr>
              <a:t>, 3 - SAN GIOVANNI DI FASSA </a:t>
            </a:r>
            <a:endParaRPr lang="it-IT" altLang="it-IT" sz="1000" dirty="0">
              <a:latin typeface="Arial" charset="0"/>
            </a:endParaRPr>
          </a:p>
          <a:p>
            <a:pPr marL="93663" indent="-93663" algn="just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1000" dirty="0">
                <a:latin typeface="Arial" charset="0"/>
              </a:rPr>
              <a:t> Data:  </a:t>
            </a:r>
            <a:r>
              <a:rPr lang="it-IT" altLang="it-IT" sz="1000" b="1" dirty="0" smtClean="0">
                <a:latin typeface="Arial" charset="0"/>
              </a:rPr>
              <a:t>14 ottobre</a:t>
            </a:r>
            <a:r>
              <a:rPr lang="it-IT" altLang="it-IT" sz="1100" b="1" dirty="0" smtClean="0">
                <a:latin typeface="Arial" charset="0"/>
              </a:rPr>
              <a:t> 2026 </a:t>
            </a:r>
            <a:endParaRPr lang="it-IT" altLang="it-IT" sz="1100" b="1" dirty="0">
              <a:latin typeface="Arial" charset="0"/>
            </a:endParaRPr>
          </a:p>
          <a:p>
            <a:pPr marL="93663" indent="-93663" algn="just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1000" dirty="0">
                <a:latin typeface="Arial" charset="0"/>
              </a:rPr>
              <a:t> Orario: </a:t>
            </a:r>
            <a:r>
              <a:rPr lang="it-IT" altLang="it-IT" sz="1000" dirty="0" smtClean="0">
                <a:latin typeface="Arial" charset="0"/>
              </a:rPr>
              <a:t>9,00 </a:t>
            </a:r>
            <a:r>
              <a:rPr lang="it-IT" altLang="it-IT" sz="1000" dirty="0">
                <a:latin typeface="Arial" charset="0"/>
              </a:rPr>
              <a:t>alle </a:t>
            </a:r>
            <a:r>
              <a:rPr lang="it-IT" altLang="it-IT" sz="1000" dirty="0" smtClean="0">
                <a:latin typeface="Arial" charset="0"/>
              </a:rPr>
              <a:t>17,00</a:t>
            </a:r>
            <a:endParaRPr lang="it-IT" altLang="it-IT" sz="1000" dirty="0">
              <a:latin typeface="Arial" charset="0"/>
            </a:endParaRPr>
          </a:p>
          <a:p>
            <a:pPr marL="93663" indent="-93663" algn="just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900" dirty="0">
                <a:latin typeface="Arial" charset="0"/>
                <a:cs typeface="Arial" charset="0"/>
              </a:rPr>
              <a:t> Sarà rilasciato </a:t>
            </a:r>
            <a:r>
              <a:rPr lang="it-IT" altLang="it-IT" sz="900" u="sng" dirty="0">
                <a:latin typeface="Arial" charset="0"/>
                <a:cs typeface="Arial" charset="0"/>
              </a:rPr>
              <a:t>un attestato</a:t>
            </a:r>
            <a:r>
              <a:rPr lang="it-IT" altLang="it-IT" sz="900" dirty="0">
                <a:latin typeface="Arial" charset="0"/>
                <a:cs typeface="Arial" charset="0"/>
              </a:rPr>
              <a:t> di partecipazione e la dispensa sugli argomenti  trattati.</a:t>
            </a:r>
          </a:p>
          <a:p>
            <a:pPr marL="93663" indent="-93663" algn="just">
              <a:spcBef>
                <a:spcPct val="80000"/>
              </a:spcBef>
              <a:buClr>
                <a:schemeClr val="accent2"/>
              </a:buClr>
            </a:pPr>
            <a:r>
              <a:rPr lang="it-IT" altLang="it-IT" sz="1000" dirty="0">
                <a:latin typeface="Arial" charset="0"/>
              </a:rPr>
              <a:t>  </a:t>
            </a:r>
            <a:r>
              <a:rPr lang="it-IT" altLang="it-IT" sz="1000" b="1" dirty="0">
                <a:latin typeface="Arial" charset="0"/>
              </a:rPr>
              <a:t>Costo per partecipante:</a:t>
            </a:r>
          </a:p>
          <a:p>
            <a:pPr marL="93663" indent="-93663" eaLnBrk="0" hangingPunct="0">
              <a:spcBef>
                <a:spcPct val="70000"/>
              </a:spcBef>
              <a:buFont typeface="Wingdings" pitchFamily="2" charset="2"/>
              <a:buChar char="ü"/>
            </a:pPr>
            <a:r>
              <a:rPr lang="it-IT" altLang="it-IT" sz="900" dirty="0">
                <a:latin typeface="Arial" charset="0"/>
              </a:rPr>
              <a:t> </a:t>
            </a:r>
            <a:r>
              <a:rPr lang="it-IT" altLang="it-IT" sz="900" dirty="0" smtClean="0">
                <a:latin typeface="Arial" charset="0"/>
              </a:rPr>
              <a:t>80  </a:t>
            </a:r>
            <a:r>
              <a:rPr lang="it-IT" altLang="it-IT" sz="900" dirty="0" err="1">
                <a:latin typeface="Arial" charset="0"/>
              </a:rPr>
              <a:t>euro+iva</a:t>
            </a:r>
            <a:r>
              <a:rPr lang="it-IT" altLang="it-IT" sz="900" dirty="0">
                <a:latin typeface="Arial" charset="0"/>
              </a:rPr>
              <a:t>  per  ditte socie </a:t>
            </a:r>
            <a:r>
              <a:rPr lang="it-IT" altLang="it-IT" sz="900" dirty="0" err="1">
                <a:latin typeface="Arial" charset="0"/>
              </a:rPr>
              <a:t>Atiqual</a:t>
            </a:r>
            <a:r>
              <a:rPr lang="it-IT" altLang="it-IT" sz="900" dirty="0">
                <a:latin typeface="Arial" charset="0"/>
              </a:rPr>
              <a:t> </a:t>
            </a:r>
            <a:r>
              <a:rPr lang="it-IT" altLang="it-IT" sz="900" dirty="0" smtClean="0">
                <a:latin typeface="Arial" charset="0"/>
              </a:rPr>
              <a:t> </a:t>
            </a:r>
            <a:endParaRPr lang="it-IT" altLang="it-IT" sz="900" dirty="0">
              <a:latin typeface="Arial" charset="0"/>
            </a:endParaRPr>
          </a:p>
          <a:p>
            <a:pPr marL="93663" indent="-93663" eaLnBrk="0" hangingPunct="0">
              <a:spcBef>
                <a:spcPct val="50000"/>
              </a:spcBef>
              <a:buFont typeface="Wingdings" pitchFamily="2" charset="2"/>
              <a:buChar char="ü"/>
            </a:pPr>
            <a:r>
              <a:rPr lang="it-IT" altLang="it-IT" sz="900" dirty="0">
                <a:latin typeface="Arial" charset="0"/>
              </a:rPr>
              <a:t> </a:t>
            </a:r>
            <a:r>
              <a:rPr lang="it-IT" altLang="it-IT" sz="900" dirty="0" smtClean="0">
                <a:latin typeface="Arial" charset="0"/>
              </a:rPr>
              <a:t>90  </a:t>
            </a:r>
            <a:r>
              <a:rPr lang="it-IT" altLang="it-IT" sz="900" dirty="0" err="1">
                <a:latin typeface="Arial" charset="0"/>
              </a:rPr>
              <a:t>euro+iva</a:t>
            </a:r>
            <a:r>
              <a:rPr lang="it-IT" altLang="it-IT" sz="900" dirty="0">
                <a:latin typeface="Arial" charset="0"/>
              </a:rPr>
              <a:t> per ditte </a:t>
            </a:r>
            <a:r>
              <a:rPr lang="it-IT" altLang="it-IT" sz="900" u="sng" dirty="0">
                <a:latin typeface="Arial" charset="0"/>
              </a:rPr>
              <a:t>non </a:t>
            </a:r>
            <a:r>
              <a:rPr lang="it-IT" altLang="it-IT" sz="900" dirty="0">
                <a:latin typeface="Arial" charset="0"/>
              </a:rPr>
              <a:t>soci </a:t>
            </a:r>
            <a:r>
              <a:rPr lang="it-IT" altLang="it-IT" sz="900" dirty="0" err="1" smtClean="0">
                <a:latin typeface="Arial" charset="0"/>
              </a:rPr>
              <a:t>Atiqual</a:t>
            </a:r>
            <a:r>
              <a:rPr lang="it-IT" altLang="it-IT" sz="900" dirty="0" smtClean="0">
                <a:latin typeface="Arial" charset="0"/>
              </a:rPr>
              <a:t>  </a:t>
            </a:r>
            <a:endParaRPr lang="it-IT" altLang="it-IT" sz="900" dirty="0">
              <a:latin typeface="Arial" charset="0"/>
            </a:endParaRPr>
          </a:p>
        </p:txBody>
      </p:sp>
      <p:sp>
        <p:nvSpPr>
          <p:cNvPr id="13350" name="AutoShape 22"/>
          <p:cNvSpPr>
            <a:spLocks noChangeArrowheads="1"/>
          </p:cNvSpPr>
          <p:nvPr/>
        </p:nvSpPr>
        <p:spPr bwMode="auto">
          <a:xfrm>
            <a:off x="7375525" y="523875"/>
            <a:ext cx="2089150" cy="3222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>
                <a:solidFill>
                  <a:srgbClr val="003399"/>
                </a:solidFill>
                <a:latin typeface="Verdana" pitchFamily="34" charset="0"/>
                <a:cs typeface="Arial" charset="0"/>
              </a:rPr>
              <a:t>SEDE - DATA - COSTO </a:t>
            </a:r>
          </a:p>
        </p:txBody>
      </p:sp>
      <p:sp>
        <p:nvSpPr>
          <p:cNvPr id="13351" name="AutoShape 22"/>
          <p:cNvSpPr>
            <a:spLocks noChangeArrowheads="1"/>
          </p:cNvSpPr>
          <p:nvPr/>
        </p:nvSpPr>
        <p:spPr bwMode="auto">
          <a:xfrm>
            <a:off x="4567436" y="1819300"/>
            <a:ext cx="1657350" cy="3222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 dirty="0" smtClean="0">
                <a:solidFill>
                  <a:srgbClr val="003399"/>
                </a:solidFill>
                <a:latin typeface="Verdana" pitchFamily="34" charset="0"/>
              </a:rPr>
              <a:t>RELATORE </a:t>
            </a:r>
            <a:endParaRPr lang="it-IT" altLang="it-IT" sz="1000" b="1" dirty="0">
              <a:solidFill>
                <a:srgbClr val="003399"/>
              </a:solidFill>
              <a:latin typeface="Verdana" pitchFamily="34" charset="0"/>
            </a:endParaRPr>
          </a:p>
        </p:txBody>
      </p:sp>
      <p:sp>
        <p:nvSpPr>
          <p:cNvPr id="13352" name="AutoShape 20"/>
          <p:cNvSpPr>
            <a:spLocks noChangeArrowheads="1"/>
          </p:cNvSpPr>
          <p:nvPr/>
        </p:nvSpPr>
        <p:spPr bwMode="auto">
          <a:xfrm>
            <a:off x="3847356" y="1027212"/>
            <a:ext cx="3240088" cy="719138"/>
          </a:xfrm>
          <a:prstGeom prst="roundRect">
            <a:avLst>
              <a:gd name="adj" fmla="val 22500"/>
            </a:avLst>
          </a:prstGeom>
          <a:noFill/>
          <a:ln w="9525">
            <a:noFill/>
            <a:round/>
            <a:headEnd/>
            <a:tailEnd/>
          </a:ln>
          <a:effectLst>
            <a:glow rad="127000">
              <a:schemeClr val="bg1"/>
            </a:glow>
            <a:outerShdw blurRad="50800" dist="50800" dir="5400000" algn="ctr" rotWithShape="0">
              <a:schemeClr val="bg1"/>
            </a:outerShdw>
          </a:effectLst>
        </p:spPr>
        <p:txBody>
          <a:bodyPr anchor="ctr"/>
          <a:lstStyle/>
          <a:p>
            <a:pPr marL="92075" indent="-92075" algn="just">
              <a:lnSpc>
                <a:spcPct val="110000"/>
              </a:lnSpc>
              <a:buFontTx/>
              <a:buChar char="•"/>
              <a:tabLst>
                <a:tab pos="92075" algn="l"/>
              </a:tabLst>
            </a:pPr>
            <a:r>
              <a:rPr lang="it-IT" altLang="it-IT" sz="900" dirty="0">
                <a:latin typeface="Arial" charset="0"/>
                <a:cs typeface="Arial" charset="0"/>
              </a:rPr>
              <a:t>Formazione e aggiornamento per progettisti, installatori e tecnici di aziende elettriche e di aziende industriali sulla manutenzione e i rifacimenti delle cabine MT/BT utente conforme alle norme CEI 78-17 e CEI 99/2-3.</a:t>
            </a:r>
            <a:r>
              <a:rPr lang="it-IT" altLang="it-IT" sz="10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cs typeface="Arial" charset="0"/>
              </a:rPr>
              <a:t> </a:t>
            </a:r>
            <a:endParaRPr lang="it-IT" altLang="it-IT" sz="900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353" name="Text Box 36"/>
          <p:cNvSpPr txBox="1">
            <a:spLocks noChangeArrowheads="1"/>
          </p:cNvSpPr>
          <p:nvPr/>
        </p:nvSpPr>
        <p:spPr bwMode="auto">
          <a:xfrm>
            <a:off x="7211938" y="3692905"/>
            <a:ext cx="2876550" cy="325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Da spedire alla Segretaria </a:t>
            </a:r>
            <a:r>
              <a:rPr lang="it-IT" altLang="it-IT" sz="1000" dirty="0" err="1">
                <a:latin typeface="Arial" charset="0"/>
              </a:rPr>
              <a:t>Atiqual</a:t>
            </a:r>
            <a:r>
              <a:rPr lang="it-IT" altLang="it-IT" sz="1000" dirty="0">
                <a:latin typeface="Arial" charset="0"/>
              </a:rPr>
              <a:t> :</a:t>
            </a:r>
            <a:r>
              <a:rPr lang="it-IT" altLang="it-IT" sz="1000" u="sng" dirty="0">
                <a:latin typeface="Arial" charset="0"/>
              </a:rPr>
              <a:t> </a:t>
            </a:r>
            <a:endParaRPr lang="it-IT" altLang="it-IT" sz="10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            </a:t>
            </a:r>
            <a:r>
              <a:rPr lang="it-IT" altLang="it-IT" sz="1000" b="1" dirty="0">
                <a:latin typeface="Arial" charset="0"/>
              </a:rPr>
              <a:t>info@unaetrentino.it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Ditta </a:t>
            </a:r>
            <a:r>
              <a:rPr lang="it-IT" altLang="it-IT" sz="1000" dirty="0"/>
              <a:t>_ _ _ _ _ _ _ _ _ _ _ _ _ _ _ _ _ _ _ _ _ _ _ _ _</a:t>
            </a:r>
            <a:endParaRPr lang="it-IT" altLang="it-IT" sz="1000" dirty="0">
              <a:latin typeface="Arial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Via</a:t>
            </a:r>
            <a:r>
              <a:rPr lang="it-IT" altLang="it-IT" sz="1000" dirty="0"/>
              <a:t> _ _ _ _ _ _ _ _ _ _ _ _ _ _ _ _ _ _ _ _ _ _ _ _ _</a:t>
            </a:r>
            <a:endParaRPr lang="it-IT" altLang="it-IT" sz="10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CAP_ _ _ _ _ _ </a:t>
            </a:r>
            <a:r>
              <a:rPr lang="it-IT" altLang="it-IT" sz="1000" dirty="0" err="1"/>
              <a:t>Citta</a:t>
            </a:r>
            <a:r>
              <a:rPr lang="it-IT" altLang="it-IT" sz="1000" dirty="0" err="1">
                <a:latin typeface="Arial Black" pitchFamily="34" charset="0"/>
              </a:rPr>
              <a:t>’</a:t>
            </a:r>
            <a:r>
              <a:rPr lang="it-IT" altLang="it-IT" sz="1200" dirty="0"/>
              <a:t>_</a:t>
            </a:r>
            <a:r>
              <a:rPr lang="it-IT" altLang="it-IT" sz="1000" dirty="0"/>
              <a:t> _ _ _ _ _ _ _ _ _ _ _ _ _ _ </a:t>
            </a:r>
          </a:p>
          <a:p>
            <a:pPr>
              <a:spcBef>
                <a:spcPct val="50000"/>
              </a:spcBef>
            </a:pPr>
            <a:r>
              <a:rPr lang="it-IT" altLang="it-IT" sz="1000" dirty="0" err="1">
                <a:latin typeface="Arial" charset="0"/>
              </a:rPr>
              <a:t>Tel</a:t>
            </a:r>
            <a:r>
              <a:rPr lang="it-IT" altLang="it-IT" sz="1000" dirty="0">
                <a:latin typeface="Arial" charset="0"/>
              </a:rPr>
              <a:t>_ _ _ _ _ _ _ _ _ _ _ _SDI:</a:t>
            </a:r>
            <a:r>
              <a:rPr lang="it-IT" altLang="it-IT" sz="1000" dirty="0"/>
              <a:t>_ _ _ _ _ _ _ _ _ _ _ </a:t>
            </a:r>
          </a:p>
          <a:p>
            <a:pPr>
              <a:spcBef>
                <a:spcPct val="50000"/>
              </a:spcBef>
            </a:pPr>
            <a:r>
              <a:rPr lang="it-IT" altLang="it-IT" sz="1000" dirty="0">
                <a:latin typeface="Arial" charset="0"/>
              </a:rPr>
              <a:t>E-mail_ _ _ _ _ _ _ _ _ _ _ _ _  _ _ __ _ ___ _ </a:t>
            </a:r>
            <a:endParaRPr lang="it-IT" altLang="it-IT" sz="1000" dirty="0"/>
          </a:p>
          <a:p>
            <a:pPr>
              <a:spcBef>
                <a:spcPct val="50000"/>
              </a:spcBef>
            </a:pPr>
            <a:r>
              <a:rPr lang="it-IT" altLang="it-IT" sz="1000" dirty="0" err="1">
                <a:latin typeface="Arial" charset="0"/>
              </a:rPr>
              <a:t>P.iva</a:t>
            </a:r>
            <a:r>
              <a:rPr lang="it-IT" altLang="it-IT" sz="1000" dirty="0"/>
              <a:t>._ _ _ _ _ _ _ _ _ _ _ _ _ _ _ _ _ _ _ _ _ _ _ _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it-IT" altLang="it-IT" sz="1000" b="1" dirty="0">
                <a:latin typeface="Arial" charset="0"/>
              </a:rPr>
              <a:t>Nominativi dei partecipanti:</a:t>
            </a:r>
            <a:endParaRPr lang="it-IT" altLang="it-IT" sz="900" b="1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900" dirty="0"/>
              <a:t>1 _ _ _ _ _ _ _ _ _ _ _ _ __ _ _ _ _  _ _ _ _ _ _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it-IT" altLang="it-IT" sz="900" dirty="0"/>
              <a:t>2_ _ _ _ _ _ _ _ _ _ _ _ _ _ _ _ _ _ _ _ __ _ _ 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it-IT" altLang="it-IT" sz="900" dirty="0"/>
              <a:t>3 _ _ __ __ _ _ _ __ _ _ _ _ ___ _ _ _ _ _ _ _</a:t>
            </a:r>
          </a:p>
          <a:p>
            <a:pPr>
              <a:spcBef>
                <a:spcPct val="120000"/>
              </a:spcBef>
            </a:pPr>
            <a:r>
              <a:rPr lang="it-IT" altLang="it-IT" sz="800" dirty="0"/>
              <a:t>P</a:t>
            </a:r>
            <a:r>
              <a:rPr lang="it-IT" altLang="it-IT" sz="800" dirty="0">
                <a:latin typeface="Arial" charset="0"/>
              </a:rPr>
              <a:t>er informazioni: dott. </a:t>
            </a:r>
            <a:r>
              <a:rPr lang="it-IT" altLang="it-IT" sz="800" dirty="0" err="1">
                <a:latin typeface="Arial" charset="0"/>
              </a:rPr>
              <a:t>Rigon</a:t>
            </a:r>
            <a:r>
              <a:rPr lang="it-IT" altLang="it-IT" sz="800" dirty="0">
                <a:latin typeface="Arial" charset="0"/>
              </a:rPr>
              <a:t> </a:t>
            </a:r>
            <a:r>
              <a:rPr lang="it-IT" altLang="it-IT" sz="800" dirty="0" err="1">
                <a:latin typeface="Arial" charset="0"/>
              </a:rPr>
              <a:t>cell</a:t>
            </a:r>
            <a:r>
              <a:rPr lang="it-IT" altLang="it-IT" sz="800" dirty="0">
                <a:latin typeface="Arial" charset="0"/>
              </a:rPr>
              <a:t>. 339.6090949</a:t>
            </a:r>
          </a:p>
        </p:txBody>
      </p:sp>
      <p:sp>
        <p:nvSpPr>
          <p:cNvPr id="13354" name="AutoShape 21"/>
          <p:cNvSpPr>
            <a:spLocks noChangeArrowheads="1"/>
          </p:cNvSpPr>
          <p:nvPr/>
        </p:nvSpPr>
        <p:spPr bwMode="auto">
          <a:xfrm>
            <a:off x="7526337" y="3038731"/>
            <a:ext cx="2016125" cy="360362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altLang="it-IT" sz="1000" b="1">
                <a:solidFill>
                  <a:srgbClr val="003399"/>
                </a:solidFill>
                <a:latin typeface="Verdana" pitchFamily="34" charset="0"/>
              </a:rPr>
              <a:t>MODULO DI ISCRIZIONE</a:t>
            </a:r>
            <a:endParaRPr lang="it-IT" altLang="it-IT" sz="1000" b="1">
              <a:solidFill>
                <a:schemeClr val="accent2"/>
              </a:solidFill>
              <a:latin typeface="Verdana" pitchFamily="34" charset="0"/>
            </a:endParaRPr>
          </a:p>
        </p:txBody>
      </p:sp>
      <p:sp>
        <p:nvSpPr>
          <p:cNvPr id="13358" name="AutoShape 20"/>
          <p:cNvSpPr>
            <a:spLocks noChangeArrowheads="1"/>
          </p:cNvSpPr>
          <p:nvPr/>
        </p:nvSpPr>
        <p:spPr bwMode="auto">
          <a:xfrm>
            <a:off x="3919364" y="2251348"/>
            <a:ext cx="3024188" cy="792088"/>
          </a:xfrm>
          <a:prstGeom prst="roundRect">
            <a:avLst>
              <a:gd name="adj" fmla="val 22500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marL="174625" indent="-174625" algn="just">
              <a:lnSpc>
                <a:spcPct val="110000"/>
              </a:lnSpc>
              <a:spcBef>
                <a:spcPct val="25000"/>
              </a:spcBef>
              <a:buFontTx/>
              <a:buChar char="•"/>
            </a:pPr>
            <a:r>
              <a:rPr lang="it-IT" altLang="it-IT" sz="900" dirty="0" smtClean="0">
                <a:latin typeface="Arial" panose="020B0604020202020204" pitchFamily="34" charset="0"/>
              </a:rPr>
              <a:t>Andrea  Zanetti: Tecnico </a:t>
            </a:r>
            <a:r>
              <a:rPr lang="it-IT" altLang="it-IT" sz="900" dirty="0">
                <a:latin typeface="Arial" panose="020B0604020202020204" pitchFamily="34" charset="0"/>
              </a:rPr>
              <a:t>esperto  con pluriennale esperienza nella progettazione, costruzione e manutenzione di sistemi elettrici MT e BT. Docente  per la sicurezza elettrica</a:t>
            </a:r>
            <a:r>
              <a:rPr lang="it-IT" altLang="it-IT" sz="900" dirty="0" smtClean="0">
                <a:latin typeface="Arial" panose="020B0604020202020204" pitchFamily="34" charset="0"/>
              </a:rPr>
              <a:t>.</a:t>
            </a:r>
            <a:r>
              <a:rPr lang="it-IT" altLang="it-IT" sz="900" dirty="0" smtClean="0">
                <a:latin typeface="Arial" charset="0"/>
              </a:rPr>
              <a:t>. </a:t>
            </a:r>
            <a:endParaRPr lang="it-IT" altLang="it-IT" sz="900" dirty="0">
              <a:latin typeface="Arial" charset="0"/>
            </a:endParaRPr>
          </a:p>
        </p:txBody>
      </p:sp>
      <p:sp>
        <p:nvSpPr>
          <p:cNvPr id="13361" name="AutoShape 20"/>
          <p:cNvSpPr>
            <a:spLocks noChangeArrowheads="1"/>
          </p:cNvSpPr>
          <p:nvPr/>
        </p:nvSpPr>
        <p:spPr bwMode="auto">
          <a:xfrm>
            <a:off x="3775348" y="3547492"/>
            <a:ext cx="3395743" cy="2945801"/>
          </a:xfrm>
          <a:prstGeom prst="roundRect">
            <a:avLst>
              <a:gd name="adj" fmla="val 22528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just">
              <a:lnSpc>
                <a:spcPct val="75000"/>
              </a:lnSpc>
              <a:buFont typeface="Wingdings" pitchFamily="2" charset="2"/>
              <a:buNone/>
            </a:pPr>
            <a:r>
              <a:rPr lang="it-IT" altLang="it-IT" sz="900" dirty="0">
                <a:solidFill>
                  <a:srgbClr val="FF0000"/>
                </a:solidFill>
                <a:latin typeface="Arial" charset="0"/>
              </a:rPr>
              <a:t>               </a:t>
            </a:r>
            <a:endParaRPr lang="it-IT" altLang="it-IT" sz="900" dirty="0">
              <a:latin typeface="Arial" charset="0"/>
            </a:endParaRPr>
          </a:p>
          <a:p>
            <a:pPr algn="just">
              <a:lnSpc>
                <a:spcPts val="11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it-IT" altLang="it-IT" sz="900" dirty="0" smtClean="0">
                <a:latin typeface="Arial" charset="0"/>
              </a:rPr>
              <a:t>  Normativa </a:t>
            </a:r>
            <a:r>
              <a:rPr lang="it-IT" altLang="it-IT" sz="900" dirty="0">
                <a:latin typeface="Arial" charset="0"/>
              </a:rPr>
              <a:t>manutenzione cabine CEI 78-17</a:t>
            </a: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>
                <a:latin typeface="Arial" charset="0"/>
              </a:rPr>
              <a:t>  Creazione schede di manutenzione</a:t>
            </a: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>
                <a:latin typeface="Arial" charset="0"/>
              </a:rPr>
              <a:t>  Outsourcing della manutenzione</a:t>
            </a: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>
                <a:latin typeface="Arial" charset="0"/>
              </a:rPr>
              <a:t>  Manutenzione predittiva, analisi </a:t>
            </a:r>
            <a:r>
              <a:rPr lang="it-IT" altLang="it-IT" sz="900" dirty="0" err="1">
                <a:latin typeface="Arial" charset="0"/>
              </a:rPr>
              <a:t>thermografiche</a:t>
            </a:r>
            <a:endParaRPr lang="it-IT" altLang="it-IT" sz="900" dirty="0">
              <a:latin typeface="Arial" charset="0"/>
            </a:endParaRP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 smtClean="0">
                <a:latin typeface="Arial" charset="0"/>
              </a:rPr>
              <a:t>  Manutenzione fabbricato e TR</a:t>
            </a: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 smtClean="0">
                <a:latin typeface="Arial" charset="0"/>
              </a:rPr>
              <a:t>  Interventi </a:t>
            </a:r>
            <a:r>
              <a:rPr lang="it-IT" altLang="it-IT" sz="900" dirty="0">
                <a:latin typeface="Arial" charset="0"/>
              </a:rPr>
              <a:t>sul cavo di </a:t>
            </a:r>
            <a:r>
              <a:rPr lang="it-IT" altLang="it-IT" sz="900" dirty="0" smtClean="0">
                <a:latin typeface="Arial" charset="0"/>
              </a:rPr>
              <a:t>collegamento</a:t>
            </a: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>
                <a:latin typeface="Arial" charset="0"/>
              </a:rPr>
              <a:t> </a:t>
            </a:r>
            <a:r>
              <a:rPr lang="it-IT" altLang="it-IT" sz="900" dirty="0" smtClean="0">
                <a:latin typeface="Arial" charset="0"/>
              </a:rPr>
              <a:t> La sicurezza della manovre</a:t>
            </a:r>
            <a:endParaRPr lang="it-IT" altLang="it-IT" sz="900" dirty="0">
              <a:latin typeface="Arial" charset="0"/>
            </a:endParaRP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 smtClean="0">
                <a:latin typeface="Arial" charset="0"/>
              </a:rPr>
              <a:t>  </a:t>
            </a:r>
            <a:r>
              <a:rPr lang="it-IT" altLang="it-IT" sz="900" dirty="0">
                <a:latin typeface="Arial" charset="0"/>
              </a:rPr>
              <a:t>Figure gestionali: RI e RLE, Piani di Lavoro</a:t>
            </a: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>
                <a:latin typeface="Arial" charset="0"/>
              </a:rPr>
              <a:t>  </a:t>
            </a:r>
            <a:r>
              <a:rPr lang="it-IT" altLang="it-IT" sz="900" dirty="0" smtClean="0">
                <a:latin typeface="Arial" charset="0"/>
              </a:rPr>
              <a:t>Impianto </a:t>
            </a:r>
            <a:r>
              <a:rPr lang="it-IT" altLang="it-IT" sz="900" dirty="0">
                <a:latin typeface="Arial" charset="0"/>
              </a:rPr>
              <a:t>di terra CEI 99/3, verifiche</a:t>
            </a: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>
                <a:latin typeface="Arial" charset="0"/>
              </a:rPr>
              <a:t>  Verifiche sistema di interfaccia (</a:t>
            </a:r>
            <a:r>
              <a:rPr lang="it-IT" altLang="it-IT" sz="900" dirty="0" smtClean="0">
                <a:latin typeface="Arial" charset="0"/>
              </a:rPr>
              <a:t>SPI</a:t>
            </a:r>
            <a:r>
              <a:rPr lang="it-IT" altLang="it-IT" sz="900" dirty="0">
                <a:latin typeface="Arial" charset="0"/>
              </a:rPr>
              <a:t>)</a:t>
            </a:r>
          </a:p>
          <a:p>
            <a:pPr algn="just">
              <a:lnSpc>
                <a:spcPts val="1100"/>
              </a:lnSpc>
              <a:spcBef>
                <a:spcPct val="40000"/>
              </a:spcBef>
              <a:buFontTx/>
              <a:buChar char="•"/>
            </a:pPr>
            <a:r>
              <a:rPr lang="it-IT" altLang="it-IT" sz="900" dirty="0">
                <a:latin typeface="Arial" charset="0"/>
              </a:rPr>
              <a:t>  </a:t>
            </a:r>
            <a:r>
              <a:rPr lang="it-IT" altLang="it-IT" sz="900" dirty="0" smtClean="0">
                <a:latin typeface="Arial" charset="0"/>
              </a:rPr>
              <a:t>Dichiarazioni di </a:t>
            </a:r>
            <a:r>
              <a:rPr lang="it-IT" altLang="it-IT" sz="900" dirty="0">
                <a:latin typeface="Arial" charset="0"/>
              </a:rPr>
              <a:t>Conformità e Adeguatezza </a:t>
            </a:r>
          </a:p>
          <a:p>
            <a:pPr algn="just">
              <a:lnSpc>
                <a:spcPts val="11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it-IT" altLang="it-IT" sz="900" dirty="0" smtClean="0">
                <a:latin typeface="Arial" charset="0"/>
              </a:rPr>
              <a:t>  Classificazione </a:t>
            </a:r>
            <a:r>
              <a:rPr lang="it-IT" altLang="it-IT" sz="900" dirty="0">
                <a:latin typeface="Arial" charset="0"/>
              </a:rPr>
              <a:t>e criteri di scelta dei quadri MT</a:t>
            </a:r>
          </a:p>
          <a:p>
            <a:pPr algn="just">
              <a:lnSpc>
                <a:spcPts val="1100"/>
              </a:lnSpc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it-IT" altLang="it-IT" sz="900" dirty="0">
                <a:latin typeface="Arial" charset="0"/>
              </a:rPr>
              <a:t> </a:t>
            </a:r>
            <a:r>
              <a:rPr lang="it-IT" altLang="it-IT" sz="900" dirty="0" smtClean="0">
                <a:latin typeface="Arial" charset="0"/>
              </a:rPr>
              <a:t> Riduzione </a:t>
            </a:r>
            <a:r>
              <a:rPr lang="it-IT" altLang="it-IT" sz="900" dirty="0">
                <a:latin typeface="Arial" charset="0"/>
              </a:rPr>
              <a:t>dei rischi e EMF a 50Hz</a:t>
            </a:r>
          </a:p>
          <a:p>
            <a:pPr algn="just">
              <a:lnSpc>
                <a:spcPts val="1100"/>
              </a:lnSpc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it-IT" altLang="it-IT" sz="900" dirty="0">
                <a:latin typeface="Arial" charset="0"/>
              </a:rPr>
              <a:t> </a:t>
            </a:r>
            <a:r>
              <a:rPr lang="it-IT" altLang="it-IT" sz="900" dirty="0" smtClean="0">
                <a:latin typeface="Arial" charset="0"/>
              </a:rPr>
              <a:t> Punto </a:t>
            </a:r>
            <a:r>
              <a:rPr lang="it-IT" altLang="it-IT" sz="900" dirty="0">
                <a:latin typeface="Arial" charset="0"/>
              </a:rPr>
              <a:t>sui QMT SF6 free secondo Reg. UE. 573/2024</a:t>
            </a:r>
          </a:p>
          <a:p>
            <a:pPr algn="just">
              <a:lnSpc>
                <a:spcPts val="1100"/>
              </a:lnSpc>
              <a:spcBef>
                <a:spcPts val="432"/>
              </a:spcBef>
            </a:pPr>
            <a:r>
              <a:rPr lang="it-IT" altLang="it-IT" sz="900" dirty="0">
                <a:latin typeface="Arial" charset="0"/>
              </a:rPr>
              <a:t> </a:t>
            </a:r>
          </a:p>
        </p:txBody>
      </p:sp>
      <p:graphicFrame>
        <p:nvGraphicFramePr>
          <p:cNvPr id="13338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528860"/>
              </p:ext>
            </p:extLst>
          </p:nvPr>
        </p:nvGraphicFramePr>
        <p:xfrm>
          <a:off x="462980" y="595164"/>
          <a:ext cx="826283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Documento" r:id="rId3" imgW="876960" imgH="924120" progId="Word.Document.8">
                  <p:embed/>
                </p:oleObj>
              </mc:Choice>
              <mc:Fallback>
                <p:oleObj name="Documento" r:id="rId3" imgW="876960" imgH="924120" progId="Word.Document.8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80" y="595164"/>
                        <a:ext cx="826283" cy="720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AutoShape 19"/>
          <p:cNvSpPr>
            <a:spLocks noChangeArrowheads="1"/>
          </p:cNvSpPr>
          <p:nvPr/>
        </p:nvSpPr>
        <p:spPr bwMode="auto">
          <a:xfrm>
            <a:off x="227611" y="2987120"/>
            <a:ext cx="3551409" cy="352273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457200" indent="-457200" algn="ctr"/>
            <a:endParaRPr lang="it-IT" altLang="it-IT" sz="1000" b="1" i="1">
              <a:solidFill>
                <a:srgbClr val="3366FF"/>
              </a:solidFill>
              <a:latin typeface="Arial" charset="0"/>
            </a:endParaRPr>
          </a:p>
        </p:txBody>
      </p:sp>
      <p:sp>
        <p:nvSpPr>
          <p:cNvPr id="32" name="AutoShape 21"/>
          <p:cNvSpPr>
            <a:spLocks noChangeArrowheads="1"/>
          </p:cNvSpPr>
          <p:nvPr/>
        </p:nvSpPr>
        <p:spPr bwMode="auto">
          <a:xfrm>
            <a:off x="289036" y="1547440"/>
            <a:ext cx="3354023" cy="1152525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6350" algn="ctr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105000"/>
              </a:lnSpc>
              <a:spcBef>
                <a:spcPct val="30000"/>
              </a:spcBef>
            </a:pPr>
            <a:r>
              <a:rPr lang="it-IT" altLang="it-IT" sz="1100" dirty="0">
                <a:latin typeface="Arial" charset="0"/>
              </a:rPr>
              <a:t>Corso di formazione (7 ore)</a:t>
            </a:r>
          </a:p>
          <a:p>
            <a:pPr algn="ctr" eaLnBrk="0" hangingPunct="0">
              <a:lnSpc>
                <a:spcPct val="105000"/>
              </a:lnSpc>
              <a:spcBef>
                <a:spcPts val="0"/>
              </a:spcBef>
            </a:pPr>
            <a:r>
              <a:rPr lang="it-IT" altLang="it-IT" sz="1600" b="1" dirty="0">
                <a:solidFill>
                  <a:schemeClr val="accent2"/>
                </a:solidFill>
                <a:cs typeface="Arial" charset="0"/>
              </a:rPr>
              <a:t>MANUTENZIONE</a:t>
            </a:r>
          </a:p>
          <a:p>
            <a:pPr algn="ctr" eaLnBrk="0" hangingPunct="0">
              <a:lnSpc>
                <a:spcPct val="105000"/>
              </a:lnSpc>
              <a:spcBef>
                <a:spcPts val="0"/>
              </a:spcBef>
            </a:pPr>
            <a:r>
              <a:rPr lang="it-IT" altLang="it-IT" sz="1600" b="1" dirty="0">
                <a:solidFill>
                  <a:schemeClr val="accent2"/>
                </a:solidFill>
                <a:cs typeface="Arial" charset="0"/>
              </a:rPr>
              <a:t> CABINE MT/BT UTENTE</a:t>
            </a:r>
          </a:p>
          <a:p>
            <a:pPr algn="ctr" eaLnBrk="0" hangingPunct="0">
              <a:spcBef>
                <a:spcPts val="0"/>
              </a:spcBef>
            </a:pPr>
            <a:r>
              <a:rPr lang="it-IT" altLang="it-IT" sz="1200" b="1" dirty="0">
                <a:solidFill>
                  <a:srgbClr val="FF0000"/>
                </a:solidFill>
                <a:latin typeface="Arial" charset="0"/>
                <a:cs typeface="Arial" charset="0"/>
              </a:rPr>
              <a:t>  </a:t>
            </a:r>
            <a:r>
              <a:rPr lang="it-IT" altLang="it-IT" sz="1000" dirty="0">
                <a:solidFill>
                  <a:srgbClr val="FF0000"/>
                </a:solidFill>
                <a:latin typeface="Arial" charset="0"/>
                <a:cs typeface="Arial" charset="0"/>
              </a:rPr>
              <a:t>Conforme alle </a:t>
            </a:r>
            <a:r>
              <a:rPr lang="it-IT" altLang="it-IT" sz="1000">
                <a:solidFill>
                  <a:srgbClr val="FF0000"/>
                </a:solidFill>
                <a:latin typeface="Arial" charset="0"/>
                <a:cs typeface="Arial" charset="0"/>
              </a:rPr>
              <a:t>CEI </a:t>
            </a:r>
            <a:r>
              <a:rPr lang="it-IT" altLang="it-IT" sz="1000" smtClean="0">
                <a:solidFill>
                  <a:srgbClr val="FF0000"/>
                </a:solidFill>
                <a:latin typeface="Arial" charset="0"/>
                <a:cs typeface="Arial" charset="0"/>
              </a:rPr>
              <a:t>78-17 e </a:t>
            </a:r>
            <a:r>
              <a:rPr lang="it-IT" altLang="it-IT" sz="1000" dirty="0">
                <a:solidFill>
                  <a:srgbClr val="FF0000"/>
                </a:solidFill>
                <a:latin typeface="Arial" charset="0"/>
                <a:cs typeface="Arial" charset="0"/>
              </a:rPr>
              <a:t>CEI 99/2-3</a:t>
            </a:r>
            <a:endParaRPr lang="it-IT" altLang="it-IT" sz="1000" dirty="0">
              <a:solidFill>
                <a:srgbClr val="000099"/>
              </a:solidFill>
              <a:cs typeface="Arial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613659" y="6301391"/>
            <a:ext cx="2779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00" b="1" dirty="0"/>
          </a:p>
        </p:txBody>
      </p:sp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92" y="6283796"/>
            <a:ext cx="122413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6"/>
          <p:cNvSpPr txBox="1">
            <a:spLocks noChangeArrowheads="1"/>
          </p:cNvSpPr>
          <p:nvPr/>
        </p:nvSpPr>
        <p:spPr bwMode="auto">
          <a:xfrm>
            <a:off x="1399085" y="667173"/>
            <a:ext cx="2160240" cy="43204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ALBO DI QUALIFICAZIONE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Installatori Elettrici Trentini</a:t>
            </a:r>
            <a:endParaRPr kumimoji="0" lang="it-IT" altLang="it-I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d258917-277f-42cd-a3cd-14c4e9ee58bc}" enabled="1" method="Standard" siteId="{38ae3bcd-9579-4fd4-adda-b42e1495d55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12914</TotalTime>
  <Words>672</Words>
  <Application>Microsoft Office PowerPoint</Application>
  <PresentationFormat>Personalizzato</PresentationFormat>
  <Paragraphs>57</Paragraphs>
  <Slides>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9" baseType="lpstr">
      <vt:lpstr>Arial</vt:lpstr>
      <vt:lpstr>Arial Black</vt:lpstr>
      <vt:lpstr>Calibri</vt:lpstr>
      <vt:lpstr>Times New Roman</vt:lpstr>
      <vt:lpstr>Verdana</vt:lpstr>
      <vt:lpstr>Wingdings</vt:lpstr>
      <vt:lpstr>Struttura predefinita</vt:lpstr>
      <vt:lpstr>Documento</vt:lpstr>
      <vt:lpstr>Presentazione standard di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</dc:creator>
  <cp:lastModifiedBy>Utente</cp:lastModifiedBy>
  <cp:revision>704</cp:revision>
  <cp:lastPrinted>2026-04-14T08:02:44Z</cp:lastPrinted>
  <dcterms:created xsi:type="dcterms:W3CDTF">2005-03-14T17:42:40Z</dcterms:created>
  <dcterms:modified xsi:type="dcterms:W3CDTF">2026-08-19T14:13:39Z</dcterms:modified>
</cp:coreProperties>
</file>