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287000" cy="7239000"/>
  <p:notesSz cx="6858000" cy="994727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66CC"/>
    <a:srgbClr val="000099"/>
    <a:srgbClr val="EAEAEA"/>
    <a:srgbClr val="DDDDDD"/>
    <a:srgbClr val="66FFFF"/>
    <a:srgbClr val="00FF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685" y="72"/>
      </p:cViewPr>
      <p:guideLst>
        <p:guide orient="horz" pos="228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5875" y="1184275"/>
            <a:ext cx="7715250" cy="25209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85875" y="3802063"/>
            <a:ext cx="7715250" cy="17478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CD91D-657A-4BBE-8811-30B59CEF0B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4AFC4-CDD6-4554-BE54-43E426769B7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29488" y="642938"/>
            <a:ext cx="2185987" cy="5791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71525" y="642938"/>
            <a:ext cx="6405563" cy="5791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8F770-394D-4EF7-B41B-1205E99E51F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6DE6-6D02-4D0C-BF17-C5928C52277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1675" y="1804988"/>
            <a:ext cx="8872538" cy="30114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1675" y="4845050"/>
            <a:ext cx="8872538" cy="15827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59E15-1F04-4474-AE78-F3371610F8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71525" y="2090738"/>
            <a:ext cx="4295775" cy="4343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19700" y="2090738"/>
            <a:ext cx="4295775" cy="4343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DD94C-A90F-452D-BB0B-FC6DA7239D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385763"/>
            <a:ext cx="8872538" cy="139858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8025" y="1774825"/>
            <a:ext cx="4352925" cy="869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08025" y="2644775"/>
            <a:ext cx="4352925" cy="3889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208588" y="1774825"/>
            <a:ext cx="4371975" cy="869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208588" y="2644775"/>
            <a:ext cx="4371975" cy="3889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9362A-70C3-43E4-94CA-B745922083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02338-9F09-48FF-B194-5E24DB12683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6B291-D86F-47AB-A683-048A78A28A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482600"/>
            <a:ext cx="3317875" cy="16891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3563" y="1042988"/>
            <a:ext cx="5207000" cy="5143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08025" y="2171700"/>
            <a:ext cx="3317875" cy="4022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F403A-30AC-444C-A06B-9AE2595320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482600"/>
            <a:ext cx="3317875" cy="16891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373563" y="1042988"/>
            <a:ext cx="5207000" cy="5143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08025" y="2171700"/>
            <a:ext cx="3317875" cy="4022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AF14C-8ABC-4AF0-B252-2800063A2E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42938"/>
            <a:ext cx="87439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2090738"/>
            <a:ext cx="87439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596063"/>
            <a:ext cx="21431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596063"/>
            <a:ext cx="32575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596063"/>
            <a:ext cx="21431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E68EE95-F71C-4B5B-B5C0-AB81FD4F61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2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9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6442" y="6092712"/>
            <a:ext cx="4683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40" name="Rectangle 2"/>
          <p:cNvSpPr>
            <a:spLocks noChangeArrowheads="1"/>
          </p:cNvSpPr>
          <p:nvPr/>
        </p:nvSpPr>
        <p:spPr bwMode="auto">
          <a:xfrm>
            <a:off x="174625" y="163513"/>
            <a:ext cx="3547365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1" name="AutoShape 7"/>
          <p:cNvSpPr>
            <a:spLocks noChangeArrowheads="1"/>
          </p:cNvSpPr>
          <p:nvPr/>
        </p:nvSpPr>
        <p:spPr bwMode="auto">
          <a:xfrm>
            <a:off x="547688" y="1735138"/>
            <a:ext cx="2571750" cy="187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 altLang="it-IT" sz="1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342" name="Rectangle 12"/>
          <p:cNvSpPr>
            <a:spLocks noChangeArrowheads="1"/>
          </p:cNvSpPr>
          <p:nvPr/>
        </p:nvSpPr>
        <p:spPr bwMode="auto">
          <a:xfrm>
            <a:off x="7159625" y="163513"/>
            <a:ext cx="3063040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3" name="AutoShape 19"/>
          <p:cNvSpPr>
            <a:spLocks noChangeArrowheads="1"/>
          </p:cNvSpPr>
          <p:nvPr/>
        </p:nvSpPr>
        <p:spPr bwMode="auto">
          <a:xfrm>
            <a:off x="258763" y="2932906"/>
            <a:ext cx="3551237" cy="35663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457200" indent="-457200" algn="ctr"/>
            <a:endParaRPr lang="it-IT" altLang="it-IT" sz="1000" b="1" i="1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13344" name="Text Box 23"/>
          <p:cNvSpPr txBox="1">
            <a:spLocks noChangeArrowheads="1"/>
          </p:cNvSpPr>
          <p:nvPr/>
        </p:nvSpPr>
        <p:spPr bwMode="auto">
          <a:xfrm>
            <a:off x="6991350" y="911225"/>
            <a:ext cx="30861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" indent="-95250" algn="just">
              <a:lnSpc>
                <a:spcPct val="80000"/>
              </a:lnSpc>
              <a:spcBef>
                <a:spcPct val="20000"/>
              </a:spcBef>
            </a:pPr>
            <a:endParaRPr lang="it-IT" altLang="it-IT" sz="11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3345" name="Rectangle 8"/>
          <p:cNvSpPr>
            <a:spLocks noChangeArrowheads="1"/>
          </p:cNvSpPr>
          <p:nvPr/>
        </p:nvSpPr>
        <p:spPr bwMode="auto">
          <a:xfrm>
            <a:off x="3794667" y="163513"/>
            <a:ext cx="3293521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6" name="CasellaDiTesto 19"/>
          <p:cNvSpPr txBox="1">
            <a:spLocks noChangeArrowheads="1"/>
          </p:cNvSpPr>
          <p:nvPr/>
        </p:nvSpPr>
        <p:spPr bwMode="auto">
          <a:xfrm>
            <a:off x="246956" y="2899420"/>
            <a:ext cx="3524882" cy="31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indent="88900" algn="just">
              <a:lnSpc>
                <a:spcPts val="1400"/>
              </a:lnSpc>
            </a:pPr>
            <a:r>
              <a:rPr lang="it-IT" altLang="it-IT" sz="900" b="1" dirty="0">
                <a:latin typeface="Arial" charset="0"/>
                <a:cs typeface="Arial" charset="0"/>
              </a:rPr>
              <a:t>Presentazione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</a:t>
            </a:r>
            <a:r>
              <a:rPr lang="it-IT" altLang="it-IT" sz="900" dirty="0" smtClean="0">
                <a:latin typeface="Arial" charset="0"/>
                <a:cs typeface="Arial" charset="0"/>
              </a:rPr>
              <a:t>Scopo dell’intervento </a:t>
            </a:r>
            <a:r>
              <a:rPr lang="it-IT" altLang="it-IT" sz="900" dirty="0">
                <a:latin typeface="Arial" charset="0"/>
                <a:cs typeface="Arial" charset="0"/>
              </a:rPr>
              <a:t>formativo è quello di illustrare le più recenti novità tecniche e normative per la protezione di impianti elettrici BT al fine di ridurre i guasti e migliorare le competenze e la professionalità dei:</a:t>
            </a:r>
          </a:p>
          <a:p>
            <a:pPr indent="88900" algn="just">
              <a:lnSpc>
                <a:spcPts val="1400"/>
              </a:lnSpc>
              <a:spcBef>
                <a:spcPts val="0"/>
              </a:spcBef>
              <a:spcAft>
                <a:spcPts val="300"/>
              </a:spcAft>
            </a:pPr>
            <a:r>
              <a:rPr lang="it-IT" altLang="it-IT" sz="900" dirty="0">
                <a:latin typeface="Arial" charset="0"/>
                <a:cs typeface="Arial" charset="0"/>
              </a:rPr>
              <a:t>                   p</a:t>
            </a:r>
            <a:r>
              <a:rPr lang="it-IT" altLang="it-IT" sz="900" b="1" dirty="0">
                <a:latin typeface="Arial" charset="0"/>
                <a:cs typeface="Arial" charset="0"/>
              </a:rPr>
              <a:t>rogettisti e</a:t>
            </a:r>
            <a:r>
              <a:rPr lang="it-IT" altLang="it-IT" sz="900" dirty="0">
                <a:latin typeface="Arial" charset="0"/>
                <a:cs typeface="Arial" charset="0"/>
              </a:rPr>
              <a:t> installatori</a:t>
            </a:r>
            <a:r>
              <a:rPr lang="it-IT" altLang="it-IT" sz="900" b="1" dirty="0">
                <a:latin typeface="Arial" charset="0"/>
                <a:cs typeface="Arial" charset="0"/>
              </a:rPr>
              <a:t> impianti BT</a:t>
            </a:r>
          </a:p>
          <a:p>
            <a:pPr indent="88900" algn="just">
              <a:lnSpc>
                <a:spcPts val="1400"/>
              </a:lnSpc>
              <a:spcBef>
                <a:spcPts val="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 Nella prima parte del corso sarà illustrata: la Guida CEI 0-2</a:t>
            </a:r>
          </a:p>
          <a:p>
            <a:pPr algn="just">
              <a:lnSpc>
                <a:spcPts val="1400"/>
              </a:lnSpc>
              <a:spcBef>
                <a:spcPts val="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per la documentazione di progetto degli impianti elettrici anche in relazione con il DM 37/08 e con il </a:t>
            </a:r>
            <a:r>
              <a:rPr lang="it-IT" altLang="it-IT" sz="900" dirty="0" err="1">
                <a:latin typeface="Arial" charset="0"/>
                <a:cs typeface="Arial" charset="0"/>
              </a:rPr>
              <a:t>D.Lgs</a:t>
            </a:r>
            <a:r>
              <a:rPr lang="it-IT" altLang="it-IT" sz="900" dirty="0">
                <a:latin typeface="Arial" charset="0"/>
                <a:cs typeface="Arial" charset="0"/>
              </a:rPr>
              <a:t> 36/2023  Codice  appalti pubblici..</a:t>
            </a:r>
          </a:p>
          <a:p>
            <a:pPr indent="88900" algn="just">
              <a:lnSpc>
                <a:spcPts val="1400"/>
              </a:lnSpc>
              <a:spcBef>
                <a:spcPts val="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Nella seconda parte, saranno illustrate le soluzioni </a:t>
            </a:r>
            <a:r>
              <a:rPr lang="it-IT" altLang="it-IT" sz="900" b="1" dirty="0">
                <a:latin typeface="Arial" charset="0"/>
                <a:cs typeface="Arial" charset="0"/>
              </a:rPr>
              <a:t>Siemens  </a:t>
            </a:r>
            <a:r>
              <a:rPr lang="it-IT" altLang="it-IT" sz="900" dirty="0">
                <a:latin typeface="Arial" charset="0"/>
                <a:cs typeface="Arial" charset="0"/>
              </a:rPr>
              <a:t>per la protezione dei guasti verso terra e per la scelta dell'appropriata protezione differenziale in presenza di convertitori di frequenza, in accordo agli standard tecnici vigenti (CEI 64-8 e CEI EN 60204-1)</a:t>
            </a:r>
          </a:p>
          <a:p>
            <a:pPr indent="88900" algn="just">
              <a:lnSpc>
                <a:spcPts val="1400"/>
              </a:lnSpc>
              <a:spcBef>
                <a:spcPts val="0"/>
              </a:spcBef>
            </a:pPr>
            <a:endParaRPr lang="it-IT" altLang="it-IT" sz="900" dirty="0">
              <a:latin typeface="Arial" charset="0"/>
              <a:cs typeface="Arial" charset="0"/>
            </a:endParaRPr>
          </a:p>
        </p:txBody>
      </p:sp>
      <p:sp>
        <p:nvSpPr>
          <p:cNvPr id="13347" name="AutoShape 21"/>
          <p:cNvSpPr>
            <a:spLocks noChangeArrowheads="1"/>
          </p:cNvSpPr>
          <p:nvPr/>
        </p:nvSpPr>
        <p:spPr bwMode="auto">
          <a:xfrm>
            <a:off x="4423420" y="2827412"/>
            <a:ext cx="1657350" cy="325437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 dirty="0">
                <a:solidFill>
                  <a:srgbClr val="003399"/>
                </a:solidFill>
                <a:latin typeface="Verdana" pitchFamily="34" charset="0"/>
              </a:rPr>
              <a:t>PROGRAMMA</a:t>
            </a:r>
            <a:r>
              <a:rPr lang="it-IT" altLang="it-IT" sz="1000" b="1" dirty="0">
                <a:solidFill>
                  <a:schemeClr val="accent2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13348" name="AutoShape 22"/>
          <p:cNvSpPr>
            <a:spLocks noChangeArrowheads="1"/>
          </p:cNvSpPr>
          <p:nvPr/>
        </p:nvSpPr>
        <p:spPr bwMode="auto">
          <a:xfrm>
            <a:off x="4550529" y="306165"/>
            <a:ext cx="1584325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OBIETTIVI </a:t>
            </a:r>
          </a:p>
        </p:txBody>
      </p:sp>
      <p:sp>
        <p:nvSpPr>
          <p:cNvPr id="13349" name="Text Box 32"/>
          <p:cNvSpPr txBox="1">
            <a:spLocks noChangeArrowheads="1"/>
          </p:cNvSpPr>
          <p:nvPr/>
        </p:nvSpPr>
        <p:spPr bwMode="auto">
          <a:xfrm>
            <a:off x="7159625" y="955675"/>
            <a:ext cx="3096443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Sede:  Hotel SARTORIS a LAVIS </a:t>
            </a: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Data:   </a:t>
            </a:r>
            <a:r>
              <a:rPr lang="it-IT" altLang="it-IT" sz="1000" b="1" dirty="0" smtClean="0">
                <a:latin typeface="Arial" charset="0"/>
              </a:rPr>
              <a:t>mercoledì 28 ottobre </a:t>
            </a:r>
            <a:r>
              <a:rPr lang="it-IT" altLang="it-IT" sz="1000" b="1" dirty="0">
                <a:latin typeface="Arial" charset="0"/>
              </a:rPr>
              <a:t>2026</a:t>
            </a:r>
            <a:r>
              <a:rPr lang="it-IT" altLang="it-IT" sz="1100" b="1" dirty="0">
                <a:latin typeface="Arial" charset="0"/>
              </a:rPr>
              <a:t> </a:t>
            </a: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Orario: 14,00 alle 18,00</a:t>
            </a: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  <a:cs typeface="Arial" charset="0"/>
              </a:rPr>
              <a:t> Sarà rilasciato </a:t>
            </a:r>
            <a:r>
              <a:rPr lang="it-IT" altLang="it-IT" sz="900" u="sng" dirty="0">
                <a:latin typeface="Arial" charset="0"/>
                <a:cs typeface="Arial" charset="0"/>
              </a:rPr>
              <a:t>un attestato</a:t>
            </a:r>
            <a:r>
              <a:rPr lang="it-IT" altLang="it-IT" sz="900" dirty="0">
                <a:latin typeface="Arial" charset="0"/>
                <a:cs typeface="Arial" charset="0"/>
              </a:rPr>
              <a:t> di partecipazione e la dispensa sugli argomenti  trattati.</a:t>
            </a:r>
          </a:p>
          <a:p>
            <a:pPr marL="93663" indent="-93663" algn="just">
              <a:spcBef>
                <a:spcPct val="80000"/>
              </a:spcBef>
              <a:buClr>
                <a:schemeClr val="accent2"/>
              </a:buClr>
            </a:pPr>
            <a:r>
              <a:rPr lang="it-IT" altLang="it-IT" sz="1000" dirty="0">
                <a:latin typeface="Arial" charset="0"/>
              </a:rPr>
              <a:t>  </a:t>
            </a:r>
            <a:r>
              <a:rPr lang="it-IT" altLang="it-IT" sz="1000" b="1" dirty="0">
                <a:latin typeface="Arial" charset="0"/>
              </a:rPr>
              <a:t>Costo per partecipante:</a:t>
            </a:r>
          </a:p>
          <a:p>
            <a:pPr marL="93663" indent="-93663" eaLnBrk="0" hangingPunct="0">
              <a:spcBef>
                <a:spcPct val="7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</a:rPr>
              <a:t> 60  </a:t>
            </a:r>
            <a:r>
              <a:rPr lang="it-IT" altLang="it-IT" sz="900" dirty="0" err="1">
                <a:latin typeface="Arial" charset="0"/>
              </a:rPr>
              <a:t>euro+iva</a:t>
            </a:r>
            <a:r>
              <a:rPr lang="it-IT" altLang="it-IT" sz="900" dirty="0">
                <a:latin typeface="Arial" charset="0"/>
              </a:rPr>
              <a:t>  per  ditte socie Atiqual e Aeit</a:t>
            </a:r>
          </a:p>
          <a:p>
            <a:pPr marL="93663" indent="-93663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</a:rPr>
              <a:t> 70  </a:t>
            </a:r>
            <a:r>
              <a:rPr lang="it-IT" altLang="it-IT" sz="900" dirty="0" err="1">
                <a:latin typeface="Arial" charset="0"/>
              </a:rPr>
              <a:t>euro+iva</a:t>
            </a:r>
            <a:r>
              <a:rPr lang="it-IT" altLang="it-IT" sz="900" dirty="0">
                <a:latin typeface="Arial" charset="0"/>
              </a:rPr>
              <a:t> per ditte </a:t>
            </a:r>
            <a:r>
              <a:rPr lang="it-IT" altLang="it-IT" sz="900" u="sng" dirty="0">
                <a:latin typeface="Arial" charset="0"/>
              </a:rPr>
              <a:t>non </a:t>
            </a:r>
            <a:r>
              <a:rPr lang="it-IT" altLang="it-IT" sz="900" dirty="0">
                <a:latin typeface="Arial" charset="0"/>
              </a:rPr>
              <a:t>soci Atiqual e Aeit</a:t>
            </a:r>
          </a:p>
        </p:txBody>
      </p:sp>
      <p:sp>
        <p:nvSpPr>
          <p:cNvPr id="13350" name="AutoShape 22"/>
          <p:cNvSpPr>
            <a:spLocks noChangeArrowheads="1"/>
          </p:cNvSpPr>
          <p:nvPr/>
        </p:nvSpPr>
        <p:spPr bwMode="auto">
          <a:xfrm>
            <a:off x="7375525" y="523875"/>
            <a:ext cx="2089150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  <a:cs typeface="Arial" charset="0"/>
              </a:rPr>
              <a:t>SEDE - DATA - COSTO </a:t>
            </a:r>
          </a:p>
        </p:txBody>
      </p:sp>
      <p:sp>
        <p:nvSpPr>
          <p:cNvPr id="13351" name="AutoShape 22"/>
          <p:cNvSpPr>
            <a:spLocks noChangeArrowheads="1"/>
          </p:cNvSpPr>
          <p:nvPr/>
        </p:nvSpPr>
        <p:spPr bwMode="auto">
          <a:xfrm>
            <a:off x="4567436" y="1531268"/>
            <a:ext cx="1657350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RELATORI </a:t>
            </a:r>
          </a:p>
        </p:txBody>
      </p:sp>
      <p:sp>
        <p:nvSpPr>
          <p:cNvPr id="13352" name="AutoShape 20"/>
          <p:cNvSpPr>
            <a:spLocks noChangeArrowheads="1"/>
          </p:cNvSpPr>
          <p:nvPr/>
        </p:nvSpPr>
        <p:spPr bwMode="auto">
          <a:xfrm>
            <a:off x="3811467" y="670644"/>
            <a:ext cx="3240088" cy="788615"/>
          </a:xfrm>
          <a:prstGeom prst="roundRect">
            <a:avLst>
              <a:gd name="adj" fmla="val 22500"/>
            </a:avLst>
          </a:prstGeom>
          <a:noFill/>
          <a:ln w="9525">
            <a:noFill/>
            <a:round/>
            <a:headEnd/>
            <a:tailEnd/>
          </a:ln>
          <a:effectLst>
            <a:glow rad="127000">
              <a:schemeClr val="bg1"/>
            </a:glow>
            <a:outerShdw blurRad="50800" dist="50800" dir="5400000" algn="ctr" rotWithShape="0">
              <a:schemeClr val="bg1"/>
            </a:outerShdw>
          </a:effectLst>
        </p:spPr>
        <p:txBody>
          <a:bodyPr anchor="ctr"/>
          <a:lstStyle/>
          <a:p>
            <a:pPr marL="92075" indent="-92075" algn="just">
              <a:lnSpc>
                <a:spcPct val="110000"/>
              </a:lnSpc>
              <a:buFontTx/>
              <a:buChar char="•"/>
              <a:tabLst>
                <a:tab pos="92075" algn="l"/>
              </a:tabLst>
            </a:pPr>
            <a:r>
              <a:rPr lang="it-IT" altLang="it-IT" sz="900" dirty="0">
                <a:latin typeface="Arial" charset="0"/>
                <a:cs typeface="Arial" charset="0"/>
              </a:rPr>
              <a:t>Formazione e aggiornamento per progettisti, installatori e tecnici di aziende elettriche e di aziende industriali </a:t>
            </a:r>
            <a:r>
              <a:rPr lang="it-IT" altLang="it-IT" sz="900" dirty="0" smtClean="0">
                <a:latin typeface="Arial" charset="0"/>
                <a:cs typeface="Arial" charset="0"/>
              </a:rPr>
              <a:t>sulla scelta e dimensionamento delle protezioni negli impianti elettrici di bassa tensione in conformità alle norme CEI 64-8 e CEI EN 60204-1.</a:t>
            </a:r>
            <a:endParaRPr lang="it-IT" altLang="it-IT" sz="900" dirty="0">
              <a:effectLst>
                <a:outerShdw blurRad="50800" dist="50800" dir="5400000" algn="ctr" rotWithShape="0">
                  <a:schemeClr val="bg1"/>
                </a:outerShdw>
              </a:effectLst>
              <a:highlight>
                <a:srgbClr val="00FF00"/>
              </a:highlight>
              <a:latin typeface="Arial" charset="0"/>
              <a:cs typeface="Arial" charset="0"/>
            </a:endParaRPr>
          </a:p>
        </p:txBody>
      </p:sp>
      <p:sp>
        <p:nvSpPr>
          <p:cNvPr id="13353" name="Text Box 36"/>
          <p:cNvSpPr txBox="1">
            <a:spLocks noChangeArrowheads="1"/>
          </p:cNvSpPr>
          <p:nvPr/>
        </p:nvSpPr>
        <p:spPr bwMode="auto">
          <a:xfrm>
            <a:off x="7211938" y="3692905"/>
            <a:ext cx="2876550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Da spedire alla Segretaria </a:t>
            </a:r>
            <a:r>
              <a:rPr lang="it-IT" altLang="it-IT" sz="1000" dirty="0" err="1">
                <a:latin typeface="Arial" charset="0"/>
              </a:rPr>
              <a:t>Atiqual</a:t>
            </a:r>
            <a:r>
              <a:rPr lang="it-IT" altLang="it-IT" sz="1000" dirty="0">
                <a:latin typeface="Arial" charset="0"/>
              </a:rPr>
              <a:t> :</a:t>
            </a:r>
            <a:r>
              <a:rPr lang="it-IT" altLang="it-IT" sz="1000" u="sng" dirty="0">
                <a:latin typeface="Arial" charset="0"/>
              </a:rPr>
              <a:t> </a:t>
            </a:r>
            <a:endParaRPr lang="it-IT" altLang="it-IT" sz="1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            </a:t>
            </a:r>
            <a:r>
              <a:rPr lang="it-IT" altLang="it-IT" sz="1000" b="1" dirty="0">
                <a:latin typeface="Arial" charset="0"/>
              </a:rPr>
              <a:t>info@unaetrentino.it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Ditta </a:t>
            </a:r>
            <a:r>
              <a:rPr lang="it-IT" altLang="it-IT" sz="1000" dirty="0"/>
              <a:t>_ _ _ _ _ _ _ _ _ _ _ _ _ _ _ _ _ _ _ _ _ _ _ _ _</a:t>
            </a:r>
            <a:endParaRPr lang="it-IT" altLang="it-IT" sz="1000" dirty="0">
              <a:latin typeface="Arial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Via</a:t>
            </a:r>
            <a:r>
              <a:rPr lang="it-IT" altLang="it-IT" sz="1000" dirty="0"/>
              <a:t> _ _ _ _ _ _ _ _ _ _ _ _ _ _ _ _ _ _ _ _ _ _ _ _ _</a:t>
            </a:r>
            <a:endParaRPr lang="it-IT" altLang="it-IT" sz="1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CAP_ _ _ _ _ _ </a:t>
            </a:r>
            <a:r>
              <a:rPr lang="it-IT" altLang="it-IT" sz="1000" dirty="0" err="1"/>
              <a:t>Citta</a:t>
            </a:r>
            <a:r>
              <a:rPr lang="it-IT" altLang="it-IT" sz="1000" dirty="0" err="1">
                <a:latin typeface="Arial Black" pitchFamily="34" charset="0"/>
              </a:rPr>
              <a:t>’</a:t>
            </a:r>
            <a:r>
              <a:rPr lang="it-IT" altLang="it-IT" sz="1200" dirty="0"/>
              <a:t>_</a:t>
            </a:r>
            <a:r>
              <a:rPr lang="it-IT" altLang="it-IT" sz="1000" dirty="0"/>
              <a:t> _ _ _ _ _ _ _ _ _ _ _ _ _ _ </a:t>
            </a:r>
          </a:p>
          <a:p>
            <a:pPr>
              <a:spcBef>
                <a:spcPct val="50000"/>
              </a:spcBef>
            </a:pPr>
            <a:r>
              <a:rPr lang="it-IT" altLang="it-IT" sz="1000" dirty="0" err="1">
                <a:latin typeface="Arial" charset="0"/>
              </a:rPr>
              <a:t>Tel</a:t>
            </a:r>
            <a:r>
              <a:rPr lang="it-IT" altLang="it-IT" sz="1000" dirty="0">
                <a:latin typeface="Arial" charset="0"/>
              </a:rPr>
              <a:t>_ _ _ _ _ _ _ _ _ _ _ _SDI:</a:t>
            </a:r>
            <a:r>
              <a:rPr lang="it-IT" altLang="it-IT" sz="1000" dirty="0"/>
              <a:t>_ _ _ _ _ _ _ _ _ _ _ </a:t>
            </a: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E-mail_ _ _ _ _ _ _ _ _ _ _ _ _  _ _ __ _ ___ _ </a:t>
            </a:r>
            <a:endParaRPr lang="it-IT" altLang="it-IT" sz="1000" dirty="0"/>
          </a:p>
          <a:p>
            <a:pPr>
              <a:spcBef>
                <a:spcPct val="50000"/>
              </a:spcBef>
            </a:pPr>
            <a:r>
              <a:rPr lang="it-IT" altLang="it-IT" sz="1000" dirty="0" err="1">
                <a:latin typeface="Arial" charset="0"/>
              </a:rPr>
              <a:t>P.iva</a:t>
            </a:r>
            <a:r>
              <a:rPr lang="it-IT" altLang="it-IT" sz="1000" dirty="0"/>
              <a:t>._ _ _ _ _ _ _ _ _ _ _ _ _ _ _ _ _ _ _ _ _ _ _ _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it-IT" altLang="it-IT" sz="1000" b="1" dirty="0">
                <a:latin typeface="Arial" charset="0"/>
              </a:rPr>
              <a:t>Nominativi dei partecipanti:</a:t>
            </a:r>
            <a:endParaRPr lang="it-IT" altLang="it-IT" sz="900" b="1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900" dirty="0"/>
              <a:t>1 _ _ _ _ _ _ _ _ _ _ _ _ __ _ _ _ _  _ _ _ _ _ _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900" dirty="0"/>
              <a:t>2_ _ _ _ _ _ _ _ _ _ _ _ _ _ _ _ _ _ _ _ __ _ _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900" dirty="0"/>
              <a:t>3 _ _ __ __ _ _ _ __ _ _ _ _ ___ _ _ _ _ _ _ _</a:t>
            </a:r>
          </a:p>
          <a:p>
            <a:pPr>
              <a:spcBef>
                <a:spcPct val="120000"/>
              </a:spcBef>
            </a:pPr>
            <a:r>
              <a:rPr lang="it-IT" altLang="it-IT" sz="800" dirty="0"/>
              <a:t>P</a:t>
            </a:r>
            <a:r>
              <a:rPr lang="it-IT" altLang="it-IT" sz="800" dirty="0">
                <a:latin typeface="Arial" charset="0"/>
              </a:rPr>
              <a:t>er informazioni: dott. </a:t>
            </a:r>
            <a:r>
              <a:rPr lang="it-IT" altLang="it-IT" sz="800" dirty="0" err="1">
                <a:latin typeface="Arial" charset="0"/>
              </a:rPr>
              <a:t>Rigon</a:t>
            </a:r>
            <a:r>
              <a:rPr lang="it-IT" altLang="it-IT" sz="800" dirty="0">
                <a:latin typeface="Arial" charset="0"/>
              </a:rPr>
              <a:t> </a:t>
            </a:r>
            <a:r>
              <a:rPr lang="it-IT" altLang="it-IT" sz="800" dirty="0" err="1">
                <a:latin typeface="Arial" charset="0"/>
              </a:rPr>
              <a:t>cell</a:t>
            </a:r>
            <a:r>
              <a:rPr lang="it-IT" altLang="it-IT" sz="800" dirty="0">
                <a:latin typeface="Arial" charset="0"/>
              </a:rPr>
              <a:t>. 339.6090949</a:t>
            </a:r>
          </a:p>
        </p:txBody>
      </p:sp>
      <p:sp>
        <p:nvSpPr>
          <p:cNvPr id="13354" name="AutoShape 21"/>
          <p:cNvSpPr>
            <a:spLocks noChangeArrowheads="1"/>
          </p:cNvSpPr>
          <p:nvPr/>
        </p:nvSpPr>
        <p:spPr bwMode="auto">
          <a:xfrm>
            <a:off x="7526337" y="3061997"/>
            <a:ext cx="2016125" cy="360362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MODULO DI ISCRIZIONE</a:t>
            </a:r>
            <a:endParaRPr lang="it-IT" altLang="it-IT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pic>
        <p:nvPicPr>
          <p:cNvPr id="13355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1554" y="815278"/>
            <a:ext cx="108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56" name="Text Box 26"/>
          <p:cNvSpPr txBox="1">
            <a:spLocks noChangeArrowheads="1"/>
          </p:cNvSpPr>
          <p:nvPr/>
        </p:nvSpPr>
        <p:spPr bwMode="auto">
          <a:xfrm>
            <a:off x="4008662" y="5728115"/>
            <a:ext cx="3135313" cy="1292662"/>
          </a:xfrm>
          <a:prstGeom prst="rect">
            <a:avLst/>
          </a:prstGeom>
          <a:noFill/>
          <a:ln w="0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endParaRPr lang="it-IT" altLang="it-IT" sz="900" dirty="0"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endParaRPr lang="it-IT" altLang="it-IT" sz="900" dirty="0">
              <a:latin typeface="Tahoma" pitchFamily="34" charset="0"/>
              <a:cs typeface="Times New Roman" pitchFamily="18" charset="0"/>
            </a:endParaRPr>
          </a:p>
          <a:p>
            <a:pPr algn="ctr" eaLnBrk="0" hangingPunct="0">
              <a:spcBef>
                <a:spcPct val="60000"/>
              </a:spcBef>
            </a:pPr>
            <a:r>
              <a:rPr lang="it-IT" altLang="it-IT" sz="900" dirty="0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    Ordine dei Periti Industriali </a:t>
            </a:r>
          </a:p>
          <a:p>
            <a:pPr eaLnBrk="0" hangingPunct="0">
              <a:spcBef>
                <a:spcPct val="20000"/>
              </a:spcBef>
            </a:pPr>
            <a:r>
              <a:rPr lang="it-IT" altLang="it-IT" sz="900" dirty="0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        	della Provincia di Trento</a:t>
            </a:r>
          </a:p>
          <a:p>
            <a:pPr eaLnBrk="0" hangingPunct="0">
              <a:spcBef>
                <a:spcPct val="20000"/>
              </a:spcBef>
            </a:pPr>
            <a:endParaRPr lang="it-IT" altLang="it-IT" sz="900" dirty="0">
              <a:solidFill>
                <a:schemeClr val="accent2"/>
              </a:solidFill>
              <a:latin typeface="Tahoma" pitchFamily="34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it-IT" altLang="it-IT" sz="1000" dirty="0">
                <a:solidFill>
                  <a:srgbClr val="3333CD"/>
                </a:solidFill>
                <a:latin typeface="Arial" charset="0"/>
                <a:cs typeface="Arial" charset="0"/>
              </a:rPr>
              <a:t>Il seminario rilascia  n. 4 CFP ai Periti Industriali in base al Regolamento della Formazione Continua</a:t>
            </a:r>
            <a:r>
              <a:rPr lang="it-IT" altLang="it-IT" sz="1000" dirty="0">
                <a:solidFill>
                  <a:srgbClr val="3333CD"/>
                </a:solidFill>
                <a:latin typeface="TT224o00"/>
              </a:rPr>
              <a:t>.</a:t>
            </a:r>
            <a:r>
              <a:rPr lang="it-IT" altLang="it-IT" sz="1200" dirty="0"/>
              <a:t> </a:t>
            </a:r>
          </a:p>
        </p:txBody>
      </p:sp>
      <p:sp>
        <p:nvSpPr>
          <p:cNvPr id="13358" name="AutoShape 20"/>
          <p:cNvSpPr>
            <a:spLocks noChangeArrowheads="1"/>
          </p:cNvSpPr>
          <p:nvPr/>
        </p:nvSpPr>
        <p:spPr bwMode="auto">
          <a:xfrm>
            <a:off x="3703340" y="1963316"/>
            <a:ext cx="3456384" cy="697001"/>
          </a:xfrm>
          <a:prstGeom prst="roundRect">
            <a:avLst>
              <a:gd name="adj" fmla="val 22500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marL="174625" indent="-174625" algn="just">
              <a:lnSpc>
                <a:spcPct val="110000"/>
              </a:lnSpc>
              <a:buFontTx/>
              <a:buChar char="•"/>
            </a:pPr>
            <a:r>
              <a:rPr lang="it-IT" altLang="it-IT" sz="900" dirty="0">
                <a:latin typeface="Arial" charset="0"/>
                <a:cs typeface="Arial" charset="0"/>
              </a:rPr>
              <a:t>Maurizio Fauri- Uni Tn</a:t>
            </a:r>
          </a:p>
          <a:p>
            <a:pPr marL="174625" indent="-174625" algn="just">
              <a:lnSpc>
                <a:spcPct val="110000"/>
              </a:lnSpc>
              <a:spcBef>
                <a:spcPct val="25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Marco Moretti:: </a:t>
            </a:r>
            <a:r>
              <a:rPr lang="it-IT" altLang="it-IT" sz="900" dirty="0" smtClean="0">
                <a:latin typeface="Arial" charset="0"/>
              </a:rPr>
              <a:t>CT </a:t>
            </a:r>
            <a:r>
              <a:rPr lang="it-IT" altLang="it-IT" sz="900" dirty="0">
                <a:latin typeface="Arial" charset="0"/>
              </a:rPr>
              <a:t>CEI 64</a:t>
            </a:r>
            <a:r>
              <a:rPr lang="it-IT" altLang="it-IT" sz="900" dirty="0" smtClean="0">
                <a:latin typeface="Arial" charset="0"/>
              </a:rPr>
              <a:t>.  </a:t>
            </a:r>
            <a:endParaRPr lang="it-IT" altLang="it-IT" sz="900" dirty="0">
              <a:latin typeface="Arial" charset="0"/>
            </a:endParaRPr>
          </a:p>
          <a:p>
            <a:pPr marL="174625" indent="-174625" algn="just">
              <a:lnSpc>
                <a:spcPct val="110000"/>
              </a:lnSpc>
              <a:spcBef>
                <a:spcPct val="25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Ugo Ambrosetti </a:t>
            </a:r>
            <a:r>
              <a:rPr lang="it-IT" altLang="it-IT" sz="900" dirty="0" smtClean="0">
                <a:latin typeface="Arial" charset="0"/>
              </a:rPr>
              <a:t>- Siemens SpA - </a:t>
            </a:r>
            <a:r>
              <a:rPr lang="it-IT" altLang="it-IT" sz="900" smtClean="0">
                <a:latin typeface="Arial" charset="0"/>
              </a:rPr>
              <a:t>CT </a:t>
            </a:r>
            <a:r>
              <a:rPr lang="it-IT" altLang="it-IT" sz="900" smtClean="0">
                <a:latin typeface="Arial" charset="0"/>
              </a:rPr>
              <a:t>CEI 64 </a:t>
            </a:r>
            <a:r>
              <a:rPr lang="it-IT" altLang="it-IT" sz="900" dirty="0" smtClean="0">
                <a:latin typeface="Arial" charset="0"/>
              </a:rPr>
              <a:t>e SC 23E</a:t>
            </a:r>
            <a:endParaRPr lang="it-IT" altLang="it-IT" sz="900" dirty="0">
              <a:latin typeface="Arial" charset="0"/>
              <a:cs typeface="Arial" charset="0"/>
            </a:endParaRPr>
          </a:p>
        </p:txBody>
      </p:sp>
      <p:sp>
        <p:nvSpPr>
          <p:cNvPr id="13361" name="AutoShape 20"/>
          <p:cNvSpPr>
            <a:spLocks noChangeArrowheads="1"/>
          </p:cNvSpPr>
          <p:nvPr/>
        </p:nvSpPr>
        <p:spPr bwMode="auto">
          <a:xfrm>
            <a:off x="3775348" y="3259461"/>
            <a:ext cx="3528392" cy="2376264"/>
          </a:xfrm>
          <a:prstGeom prst="roundRect">
            <a:avLst>
              <a:gd name="adj" fmla="val 22528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it-IT" altLang="it-IT" sz="900" dirty="0">
                <a:solidFill>
                  <a:srgbClr val="FF0000"/>
                </a:solidFill>
                <a:latin typeface="Arial" charset="0"/>
              </a:rPr>
              <a:t>          </a:t>
            </a:r>
            <a:r>
              <a:rPr lang="it-IT" altLang="it-IT" sz="1000" dirty="0">
                <a:latin typeface="Arial" charset="0"/>
              </a:rPr>
              <a:t>      </a:t>
            </a:r>
            <a:r>
              <a:rPr lang="it-IT" altLang="it-IT" sz="900" b="1" dirty="0">
                <a:latin typeface="Arial" charset="0"/>
              </a:rPr>
              <a:t>Marco Moretti- CT CEI  64</a:t>
            </a:r>
          </a:p>
          <a:p>
            <a:pPr marL="171450" indent="-171450" algn="just">
              <a:lnSpc>
                <a:spcPct val="9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</a:rPr>
              <a:t>Documentazione di progetto impianti elettrici (CEI 0-2</a:t>
            </a:r>
            <a:r>
              <a:rPr lang="it-IT" altLang="it-IT" sz="900" dirty="0" smtClean="0">
                <a:latin typeface="Arial" charset="0"/>
              </a:rPr>
              <a:t>) -</a:t>
            </a:r>
            <a:endParaRPr lang="it-IT" altLang="it-IT" sz="900" dirty="0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40000"/>
              </a:spcBef>
            </a:pPr>
            <a:r>
              <a:rPr lang="it-IT" altLang="it-IT" sz="900" dirty="0" smtClean="0">
                <a:latin typeface="Arial" charset="0"/>
              </a:rPr>
              <a:t>      Relazione </a:t>
            </a:r>
            <a:r>
              <a:rPr lang="it-IT" altLang="it-IT" sz="900" dirty="0">
                <a:latin typeface="Arial" charset="0"/>
              </a:rPr>
              <a:t>con il DM 37/08 e con </a:t>
            </a:r>
            <a:r>
              <a:rPr lang="it-IT" altLang="it-IT" sz="900" dirty="0" err="1">
                <a:latin typeface="Arial" charset="0"/>
              </a:rPr>
              <a:t>D.lgs</a:t>
            </a:r>
            <a:r>
              <a:rPr lang="it-IT" altLang="it-IT" sz="900" dirty="0">
                <a:latin typeface="Arial" charset="0"/>
              </a:rPr>
              <a:t> 36/2023 </a:t>
            </a:r>
            <a:r>
              <a:rPr lang="it-IT" altLang="it-IT" sz="900" dirty="0" smtClean="0">
                <a:latin typeface="Arial" charset="0"/>
              </a:rPr>
              <a:t>Codice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     appalti </a:t>
            </a:r>
            <a:r>
              <a:rPr lang="it-IT" altLang="it-IT" sz="900" dirty="0">
                <a:latin typeface="Arial" charset="0"/>
              </a:rPr>
              <a:t>pubblici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it-IT" altLang="it-IT" sz="900" b="1" dirty="0">
                <a:latin typeface="Arial" charset="0"/>
              </a:rPr>
              <a:t>                 Ugo Ambrosetti .- Siemens SpA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  <a:cs typeface="Arial" charset="0"/>
              </a:rPr>
              <a:t>Tipologie di protezioni differenziali e criteri di scelta</a:t>
            </a:r>
          </a:p>
          <a:p>
            <a:pPr marL="171450" indent="-1714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  <a:cs typeface="Arial" charset="0"/>
              </a:rPr>
              <a:t>Principi di funzionamento nel contesto applicativo </a:t>
            </a:r>
          </a:p>
          <a:p>
            <a:pPr marL="171450" indent="-171450">
              <a:lnSpc>
                <a:spcPts val="1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  <a:cs typeface="Arial" charset="0"/>
              </a:rPr>
              <a:t>Scelta e dimensionamento della protezione contro i contatti indiretti in presenza di convertitori di frequenza in funzione degli aggiornamenti normativi legati alla    CEI 64-8 e alla CE EN 60204-1</a:t>
            </a:r>
          </a:p>
        </p:txBody>
      </p:sp>
      <p:graphicFrame>
        <p:nvGraphicFramePr>
          <p:cNvPr id="1333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384501"/>
              </p:ext>
            </p:extLst>
          </p:nvPr>
        </p:nvGraphicFramePr>
        <p:xfrm>
          <a:off x="274988" y="559594"/>
          <a:ext cx="90899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o" r:id="rId5" imgW="876960" imgH="924120" progId="Word.Document.8">
                  <p:embed/>
                </p:oleObj>
              </mc:Choice>
              <mc:Fallback>
                <p:oleObj name="Documento" r:id="rId5" imgW="876960" imgH="924120" progId="Word.Document.8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988" y="559594"/>
                        <a:ext cx="908997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AutoShape 19"/>
          <p:cNvSpPr>
            <a:spLocks noChangeArrowheads="1"/>
          </p:cNvSpPr>
          <p:nvPr/>
        </p:nvSpPr>
        <p:spPr bwMode="auto">
          <a:xfrm>
            <a:off x="227611" y="2987120"/>
            <a:ext cx="3551409" cy="286462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457200" indent="-457200" algn="ctr"/>
            <a:endParaRPr lang="it-IT" altLang="it-IT" sz="1000" b="1" i="1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32" name="AutoShape 21"/>
          <p:cNvSpPr>
            <a:spLocks noChangeArrowheads="1"/>
          </p:cNvSpPr>
          <p:nvPr/>
        </p:nvSpPr>
        <p:spPr bwMode="auto">
          <a:xfrm>
            <a:off x="289036" y="1547440"/>
            <a:ext cx="3354023" cy="1152525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6350" algn="ctr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105000"/>
              </a:lnSpc>
              <a:spcBef>
                <a:spcPct val="30000"/>
              </a:spcBef>
            </a:pPr>
            <a:r>
              <a:rPr lang="it-IT" altLang="it-IT" sz="1100" dirty="0">
                <a:latin typeface="Arial" charset="0"/>
              </a:rPr>
              <a:t>Corso di formazione (4 ore)</a:t>
            </a:r>
          </a:p>
          <a:p>
            <a:pPr algn="ctr" eaLnBrk="0" hangingPunct="0">
              <a:lnSpc>
                <a:spcPct val="105000"/>
              </a:lnSpc>
              <a:spcBef>
                <a:spcPts val="0"/>
              </a:spcBef>
            </a:pPr>
            <a:r>
              <a:rPr lang="it-IT" altLang="it-IT" sz="1600" b="1" dirty="0">
                <a:solidFill>
                  <a:schemeClr val="accent2"/>
                </a:solidFill>
                <a:cs typeface="Arial" charset="0"/>
              </a:rPr>
              <a:t>NOVITA’ </a:t>
            </a:r>
          </a:p>
          <a:p>
            <a:pPr algn="ctr" eaLnBrk="0" hangingPunct="0">
              <a:lnSpc>
                <a:spcPct val="105000"/>
              </a:lnSpc>
              <a:spcBef>
                <a:spcPts val="0"/>
              </a:spcBef>
            </a:pPr>
            <a:r>
              <a:rPr lang="it-IT" altLang="it-IT" sz="1600" b="1" dirty="0">
                <a:solidFill>
                  <a:schemeClr val="accent2"/>
                </a:solidFill>
                <a:cs typeface="Arial" charset="0"/>
              </a:rPr>
              <a:t>PROTEZIONI IMPIANTI BT</a:t>
            </a:r>
          </a:p>
          <a:p>
            <a:pPr algn="ctr" eaLnBrk="0" hangingPunct="0">
              <a:lnSpc>
                <a:spcPct val="105000"/>
              </a:lnSpc>
              <a:spcBef>
                <a:spcPts val="0"/>
              </a:spcBef>
            </a:pPr>
            <a:r>
              <a:rPr lang="it-IT" altLang="it-IT" sz="1200" b="1" dirty="0">
                <a:solidFill>
                  <a:srgbClr val="FF0000"/>
                </a:solidFill>
                <a:latin typeface="Arial" charset="0"/>
                <a:cs typeface="Arial" charset="0"/>
              </a:rPr>
              <a:t>  </a:t>
            </a:r>
            <a:r>
              <a:rPr lang="it-IT" altLang="it-IT" sz="1000" dirty="0">
                <a:solidFill>
                  <a:srgbClr val="FF0000"/>
                </a:solidFill>
                <a:latin typeface="Arial" charset="0"/>
                <a:cs typeface="Arial" charset="0"/>
              </a:rPr>
              <a:t>In conformità alle CEI 64-8 e CEI EN 60204-1</a:t>
            </a:r>
            <a:endParaRPr lang="it-IT" altLang="it-IT" sz="1000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534988" y="5995764"/>
            <a:ext cx="2779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latin typeface="Arial" panose="020B0604020202020204" pitchFamily="34" charset="0"/>
                <a:cs typeface="Arial" panose="020B0604020202020204" pitchFamily="34" charset="0"/>
              </a:rPr>
              <a:t>In collaborazione con</a:t>
            </a:r>
            <a:r>
              <a:rPr lang="it-IT" sz="1000" dirty="0"/>
              <a:t>:</a:t>
            </a:r>
            <a:endParaRPr lang="it-IT" sz="100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9373" y="270249"/>
            <a:ext cx="855063" cy="1027232"/>
          </a:xfrm>
          <a:prstGeom prst="rect">
            <a:avLst/>
          </a:prstGeom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36" y="6211788"/>
            <a:ext cx="154219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4"/>
          <p:cNvSpPr txBox="1">
            <a:spLocks noChangeArrowheads="1"/>
          </p:cNvSpPr>
          <p:nvPr/>
        </p:nvSpPr>
        <p:spPr bwMode="auto">
          <a:xfrm>
            <a:off x="2731357" y="270249"/>
            <a:ext cx="809625" cy="289345"/>
          </a:xfrm>
          <a:prstGeom prst="rect">
            <a:avLst/>
          </a:prstGeom>
          <a:solidFill>
            <a:srgbClr val="CC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it-IT" altLang="it-IT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BOZZA </a:t>
            </a:r>
            <a:r>
              <a:rPr kumimoji="0" lang="it-IT" alt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it-IT" altLang="it-IT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d258917-277f-42cd-a3cd-14c4e9ee58bc}" enabled="1" method="Standard" siteId="{38ae3bcd-9579-4fd4-adda-b42e1495d5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605</Words>
  <Application>Microsoft Office PowerPoint</Application>
  <PresentationFormat>Personalizzato</PresentationFormat>
  <Paragraphs>55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0" baseType="lpstr">
      <vt:lpstr>Arial</vt:lpstr>
      <vt:lpstr>Arial Black</vt:lpstr>
      <vt:lpstr>Tahoma</vt:lpstr>
      <vt:lpstr>Times New Roman</vt:lpstr>
      <vt:lpstr>TT224o00</vt:lpstr>
      <vt:lpstr>Verdana</vt:lpstr>
      <vt:lpstr>Wingdings</vt:lpstr>
      <vt:lpstr>Struttura predefinita</vt:lpstr>
      <vt:lpstr>Documento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</dc:creator>
  <cp:lastModifiedBy>Utente</cp:lastModifiedBy>
  <cp:revision>683</cp:revision>
  <cp:lastPrinted>2026-07-29T07:36:07Z</cp:lastPrinted>
  <dcterms:created xsi:type="dcterms:W3CDTF">2005-03-14T17:42:40Z</dcterms:created>
  <dcterms:modified xsi:type="dcterms:W3CDTF">2026-07-30T11:56:31Z</dcterms:modified>
</cp:coreProperties>
</file>